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7"/>
  </p:notesMasterIdLst>
  <p:sldIdLst>
    <p:sldId id="403" r:id="rId2"/>
    <p:sldId id="416" r:id="rId3"/>
    <p:sldId id="415" r:id="rId4"/>
    <p:sldId id="417" r:id="rId5"/>
    <p:sldId id="401" r:id="rId6"/>
    <p:sldId id="414" r:id="rId7"/>
    <p:sldId id="418" r:id="rId8"/>
    <p:sldId id="408" r:id="rId9"/>
    <p:sldId id="409" r:id="rId10"/>
    <p:sldId id="410" r:id="rId11"/>
    <p:sldId id="411" r:id="rId12"/>
    <p:sldId id="412" r:id="rId13"/>
    <p:sldId id="413" r:id="rId14"/>
    <p:sldId id="419" r:id="rId15"/>
    <p:sldId id="420" r:id="rId16"/>
  </p:sldIdLst>
  <p:sldSz cx="12192000" cy="6858000"/>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guide id="5" orient="horz" pos="2907">
          <p15:clr>
            <a:srgbClr val="A4A3A4"/>
          </p15:clr>
        </p15:guide>
        <p15:guide id="6" orient="horz" pos="3157">
          <p15:clr>
            <a:srgbClr val="A4A3A4"/>
          </p15:clr>
        </p15:guide>
        <p15:guide id="7" pos="2189">
          <p15:clr>
            <a:srgbClr val="A4A3A4"/>
          </p15:clr>
        </p15:guide>
        <p15:guide id="8"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95E"/>
    <a:srgbClr val="1C0B7F"/>
    <a:srgbClr val="FFFFFF"/>
    <a:srgbClr val="226838"/>
    <a:srgbClr val="4B8109"/>
    <a:srgbClr val="4762A7"/>
    <a:srgbClr val="F4BEBF"/>
    <a:srgbClr val="CCECFF"/>
    <a:srgbClr val="601A5B"/>
    <a:srgbClr val="006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p:cViewPr>
        <p:scale>
          <a:sx n="70" d="100"/>
          <a:sy n="70" d="100"/>
        </p:scale>
        <p:origin x="-448" y="112"/>
      </p:cViewPr>
      <p:guideLst>
        <p:guide orient="horz" pos="2160"/>
        <p:guide pos="3840"/>
      </p:guideLst>
    </p:cSldViewPr>
  </p:slideViewPr>
  <p:notesTextViewPr>
    <p:cViewPr>
      <p:scale>
        <a:sx n="1" d="1"/>
        <a:sy n="1" d="1"/>
      </p:scale>
      <p:origin x="0" y="0"/>
    </p:cViewPr>
  </p:notesTextViewPr>
  <p:notesViewPr>
    <p:cSldViewPr>
      <p:cViewPr varScale="1">
        <p:scale>
          <a:sx n="64" d="100"/>
          <a:sy n="64" d="100"/>
        </p:scale>
        <p:origin x="-2862" y="-108"/>
      </p:cViewPr>
      <p:guideLst>
        <p:guide orient="horz" pos="2880"/>
        <p:guide orient="horz" pos="3127"/>
        <p:guide orient="horz" pos="2907"/>
        <p:guide orient="horz" pos="3157"/>
        <p:guide pos="2160"/>
        <p:guide pos="2141"/>
        <p:guide pos="2189"/>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84870" cy="501015"/>
          </a:xfrm>
          <a:prstGeom prst="rect">
            <a:avLst/>
          </a:prstGeom>
        </p:spPr>
        <p:txBody>
          <a:bodyPr vert="horz" lIns="92446" tIns="46223" rIns="92446" bIns="46223" rtlCol="0"/>
          <a:lstStyle>
            <a:lvl1pPr algn="l">
              <a:defRPr sz="1200"/>
            </a:lvl1pPr>
          </a:lstStyle>
          <a:p>
            <a:endParaRPr lang="ru-RU"/>
          </a:p>
        </p:txBody>
      </p:sp>
      <p:sp>
        <p:nvSpPr>
          <p:cNvPr id="3" name="Дата 2"/>
          <p:cNvSpPr>
            <a:spLocks noGrp="1"/>
          </p:cNvSpPr>
          <p:nvPr>
            <p:ph type="dt" idx="1"/>
          </p:nvPr>
        </p:nvSpPr>
        <p:spPr>
          <a:xfrm>
            <a:off x="3901699" y="0"/>
            <a:ext cx="2984870" cy="501015"/>
          </a:xfrm>
          <a:prstGeom prst="rect">
            <a:avLst/>
          </a:prstGeom>
        </p:spPr>
        <p:txBody>
          <a:bodyPr vert="horz" lIns="92446" tIns="46223" rIns="92446" bIns="46223" rtlCol="0"/>
          <a:lstStyle>
            <a:lvl1pPr algn="r">
              <a:defRPr sz="1200"/>
            </a:lvl1pPr>
          </a:lstStyle>
          <a:p>
            <a:fld id="{E6970E75-9C46-482D-BB6C-9CE36A01B5E3}" type="datetimeFigureOut">
              <a:rPr lang="ru-RU" smtClean="0"/>
              <a:pPr/>
              <a:t>08.03.2025</a:t>
            </a:fld>
            <a:endParaRPr lang="ru-RU"/>
          </a:p>
        </p:txBody>
      </p:sp>
      <p:sp>
        <p:nvSpPr>
          <p:cNvPr id="4" name="Образ слайда 3"/>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2446" tIns="46223" rIns="92446" bIns="46223"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2446" tIns="46223" rIns="92446" bIns="4622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517546"/>
            <a:ext cx="2984870" cy="501015"/>
          </a:xfrm>
          <a:prstGeom prst="rect">
            <a:avLst/>
          </a:prstGeom>
        </p:spPr>
        <p:txBody>
          <a:bodyPr vert="horz" lIns="92446" tIns="46223" rIns="92446" bIns="46223" rtlCol="0" anchor="b"/>
          <a:lstStyle>
            <a:lvl1pPr algn="l">
              <a:defRPr sz="1200"/>
            </a:lvl1pPr>
          </a:lstStyle>
          <a:p>
            <a:endParaRPr lang="ru-RU"/>
          </a:p>
        </p:txBody>
      </p:sp>
      <p:sp>
        <p:nvSpPr>
          <p:cNvPr id="7" name="Номер слайда 6"/>
          <p:cNvSpPr>
            <a:spLocks noGrp="1"/>
          </p:cNvSpPr>
          <p:nvPr>
            <p:ph type="sldNum" sz="quarter" idx="5"/>
          </p:nvPr>
        </p:nvSpPr>
        <p:spPr>
          <a:xfrm>
            <a:off x="3901699" y="9517546"/>
            <a:ext cx="2984870" cy="501015"/>
          </a:xfrm>
          <a:prstGeom prst="rect">
            <a:avLst/>
          </a:prstGeom>
        </p:spPr>
        <p:txBody>
          <a:bodyPr vert="horz" lIns="92446" tIns="46223" rIns="92446" bIns="46223" rtlCol="0" anchor="b"/>
          <a:lstStyle>
            <a:lvl1pPr algn="r">
              <a:defRPr sz="1200"/>
            </a:lvl1pPr>
          </a:lstStyle>
          <a:p>
            <a:fld id="{C86A115B-F4BE-430B-BD8A-9CB52E9314B4}" type="slidenum">
              <a:rPr lang="ru-RU" smtClean="0"/>
              <a:pPr/>
              <a:t>‹#›</a:t>
            </a:fld>
            <a:endParaRPr lang="ru-RU"/>
          </a:p>
        </p:txBody>
      </p:sp>
    </p:spTree>
    <p:extLst>
      <p:ext uri="{BB962C8B-B14F-4D97-AF65-F5344CB8AC3E}">
        <p14:creationId xmlns:p14="http://schemas.microsoft.com/office/powerpoint/2010/main" val="2380628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36CFC577-14AF-4E5A-9AAC-88F32CFEA332}" type="datetimeFigureOut">
              <a:rPr lang="ru-RU" smtClean="0">
                <a:solidFill>
                  <a:prstClr val="black">
                    <a:lumMod val="50000"/>
                    <a:lumOff val="50000"/>
                  </a:prstClr>
                </a:solidFill>
              </a:rPr>
              <a:pPr/>
              <a:t>08.03.2025</a:t>
            </a:fld>
            <a:endParaRPr lang="ru-RU" dirty="0">
              <a:solidFill>
                <a:prstClr val="black">
                  <a:lumMod val="50000"/>
                  <a:lumOff val="50000"/>
                </a:prstClr>
              </a:solidFill>
            </a:endParaRPr>
          </a:p>
        </p:txBody>
      </p:sp>
      <p:sp>
        <p:nvSpPr>
          <p:cNvPr id="8" name="Slide Number Placeholder 7"/>
          <p:cNvSpPr>
            <a:spLocks noGrp="1"/>
          </p:cNvSpPr>
          <p:nvPr>
            <p:ph type="sldNum" sz="quarter" idx="11"/>
          </p:nvPr>
        </p:nvSpPr>
        <p:spPr/>
        <p:txBody>
          <a:bodyPr/>
          <a:lstStyle/>
          <a:p>
            <a:fld id="{C1671490-9DE0-4D8F-8BC0-E3437DD812AB}"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9" name="Footer Placeholder 8"/>
          <p:cNvSpPr>
            <a:spLocks noGrp="1"/>
          </p:cNvSpPr>
          <p:nvPr>
            <p:ph type="ftr" sz="quarter" idx="12"/>
          </p:nvPr>
        </p:nvSpPr>
        <p:spPr/>
        <p:txBody>
          <a:bodyPr/>
          <a:lstStyle/>
          <a:p>
            <a:endParaRPr lang="ru-RU" dirty="0">
              <a:solidFill>
                <a:prstClr val="black">
                  <a:lumMod val="50000"/>
                  <a:lumOff val="50000"/>
                </a:prstClr>
              </a:solidFill>
            </a:endParaRPr>
          </a:p>
        </p:txBody>
      </p:sp>
    </p:spTree>
  </p:cSld>
  <p:clrMapOvr>
    <a:masterClrMapping/>
  </p:clrMapOvr>
  <p:transition>
    <p:pull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6CFC577-14AF-4E5A-9AAC-88F32CFEA332}" type="datetimeFigureOut">
              <a:rPr lang="ru-RU" smtClean="0">
                <a:solidFill>
                  <a:prstClr val="black">
                    <a:lumMod val="50000"/>
                    <a:lumOff val="50000"/>
                  </a:prstClr>
                </a:solidFill>
              </a:rPr>
              <a:pPr/>
              <a:t>08.03.2025</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1671490-9DE0-4D8F-8BC0-E3437DD812AB}"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cSld>
  <p:clrMapOvr>
    <a:masterClrMapping/>
  </p:clrMapOvr>
  <p:transition>
    <p:pull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6CFC577-14AF-4E5A-9AAC-88F32CFEA332}" type="datetimeFigureOut">
              <a:rPr lang="ru-RU" smtClean="0">
                <a:solidFill>
                  <a:prstClr val="black">
                    <a:lumMod val="50000"/>
                    <a:lumOff val="50000"/>
                  </a:prstClr>
                </a:solidFill>
              </a:rPr>
              <a:pPr/>
              <a:t>08.03.2025</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1671490-9DE0-4D8F-8BC0-E3437DD812AB}"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cSld>
  <p:clrMapOvr>
    <a:masterClrMapping/>
  </p:clrMapOvr>
  <p:transition>
    <p:pull dir="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4004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36CFC577-14AF-4E5A-9AAC-88F32CFEA332}" type="datetimeFigureOut">
              <a:rPr lang="ru-RU" smtClean="0">
                <a:solidFill>
                  <a:prstClr val="black">
                    <a:lumMod val="50000"/>
                    <a:lumOff val="50000"/>
                  </a:prstClr>
                </a:solidFill>
              </a:rPr>
              <a:pPr/>
              <a:t>08.03.2025</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1671490-9DE0-4D8F-8BC0-E3437DD812AB}"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963084" y="4068763"/>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6CFC577-14AF-4E5A-9AAC-88F32CFEA332}" type="datetimeFigureOut">
              <a:rPr lang="ru-RU" smtClean="0">
                <a:solidFill>
                  <a:prstClr val="black">
                    <a:lumMod val="50000"/>
                    <a:lumOff val="50000"/>
                  </a:prstClr>
                </a:solidFill>
              </a:rPr>
              <a:pPr/>
              <a:t>08.03.2025</a:t>
            </a:fld>
            <a:endParaRPr lang="ru-RU" dirty="0">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dirty="0">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C1671490-9DE0-4D8F-8BC0-E3437DD812AB}"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36CFC577-14AF-4E5A-9AAC-88F32CFEA332}" type="datetimeFigureOut">
              <a:rPr lang="ru-RU" smtClean="0">
                <a:solidFill>
                  <a:prstClr val="black">
                    <a:lumMod val="50000"/>
                    <a:lumOff val="50000"/>
                  </a:prstClr>
                </a:solidFill>
              </a:rPr>
              <a:pPr/>
              <a:t>08.03.2025</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1671490-9DE0-4D8F-8BC0-E3437DD812AB}"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9" name="Content Placeholder 8"/>
          <p:cNvSpPr>
            <a:spLocks noGrp="1"/>
          </p:cNvSpPr>
          <p:nvPr>
            <p:ph sz="quarter" idx="13"/>
          </p:nvPr>
        </p:nvSpPr>
        <p:spPr>
          <a:xfrm>
            <a:off x="487680" y="1600200"/>
            <a:ext cx="5388864"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36CFC577-14AF-4E5A-9AAC-88F32CFEA332}" type="datetimeFigureOut">
              <a:rPr lang="ru-RU" smtClean="0">
                <a:solidFill>
                  <a:prstClr val="black">
                    <a:lumMod val="50000"/>
                    <a:lumOff val="50000"/>
                  </a:prstClr>
                </a:solidFill>
              </a:rPr>
              <a:pPr/>
              <a:t>08.03.2025</a:t>
            </a:fld>
            <a:endParaRPr lang="ru-RU" dirty="0">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dirty="0">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C1671490-9DE0-4D8F-8BC0-E3437DD812AB}"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11" name="Content Placeholder 10"/>
          <p:cNvSpPr>
            <a:spLocks noGrp="1"/>
          </p:cNvSpPr>
          <p:nvPr>
            <p:ph sz="quarter" idx="13"/>
          </p:nvPr>
        </p:nvSpPr>
        <p:spPr>
          <a:xfrm>
            <a:off x="609600" y="2212848"/>
            <a:ext cx="5388864"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p:pull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6CFC577-14AF-4E5A-9AAC-88F32CFEA332}" type="datetimeFigureOut">
              <a:rPr lang="ru-RU" smtClean="0">
                <a:solidFill>
                  <a:prstClr val="black">
                    <a:lumMod val="50000"/>
                    <a:lumOff val="50000"/>
                  </a:prstClr>
                </a:solidFill>
              </a:rPr>
              <a:pPr/>
              <a:t>08.03.2025</a:t>
            </a:fld>
            <a:endParaRPr lang="ru-RU" dirty="0">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C1671490-9DE0-4D8F-8BC0-E3437DD812AB}"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cSld>
  <p:clrMapOvr>
    <a:masterClrMapping/>
  </p:clrMapOvr>
  <p:transition>
    <p:pull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FC577-14AF-4E5A-9AAC-88F32CFEA332}" type="datetimeFigureOut">
              <a:rPr lang="ru-RU" smtClean="0">
                <a:solidFill>
                  <a:prstClr val="black">
                    <a:lumMod val="50000"/>
                    <a:lumOff val="50000"/>
                  </a:prstClr>
                </a:solidFill>
              </a:rPr>
              <a:pPr/>
              <a:t>08.03.2025</a:t>
            </a:fld>
            <a:endParaRPr lang="ru-RU" dirty="0">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dirty="0">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C1671490-9DE0-4D8F-8BC0-E3437DD812AB}"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cSld>
  <p:clrMapOvr>
    <a:masterClrMapping/>
  </p:clrMapOvr>
  <p:transition>
    <p:pull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CFC577-14AF-4E5A-9AAC-88F32CFEA332}" type="datetimeFigureOut">
              <a:rPr lang="ru-RU" smtClean="0">
                <a:solidFill>
                  <a:prstClr val="black">
                    <a:lumMod val="50000"/>
                    <a:lumOff val="50000"/>
                  </a:prstClr>
                </a:solidFill>
              </a:rPr>
              <a:pPr/>
              <a:t>08.03.2025</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1671490-9DE0-4D8F-8BC0-E3437DD812AB}"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cSld>
  <p:clrMapOvr>
    <a:masterClrMapping/>
  </p:clrMapOvr>
  <p:transition>
    <p:pull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CFC577-14AF-4E5A-9AAC-88F32CFEA332}" type="datetimeFigureOut">
              <a:rPr lang="ru-RU" smtClean="0">
                <a:solidFill>
                  <a:prstClr val="black">
                    <a:lumMod val="50000"/>
                    <a:lumOff val="50000"/>
                  </a:prstClr>
                </a:solidFill>
              </a:rPr>
              <a:pPr/>
              <a:t>08.03.2025</a:t>
            </a:fld>
            <a:endParaRPr lang="ru-RU" dirty="0">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C1671490-9DE0-4D8F-8BC0-E3437DD812AB}"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Tree>
  </p:cSld>
  <p:clrMapOvr>
    <a:masterClrMapping/>
  </p:clrMapOvr>
  <p:transition>
    <p:pull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6CFC577-14AF-4E5A-9AAC-88F32CFEA332}" type="datetimeFigureOut">
              <a:rPr lang="ru-RU" smtClean="0">
                <a:solidFill>
                  <a:prstClr val="black">
                    <a:lumMod val="50000"/>
                    <a:lumOff val="50000"/>
                  </a:prstClr>
                </a:solidFill>
              </a:rPr>
              <a:pPr/>
              <a:t>08.03.2025</a:t>
            </a:fld>
            <a:endParaRPr lang="ru-RU" dirty="0">
              <a:solidFill>
                <a:prstClr val="black">
                  <a:lumMod val="50000"/>
                  <a:lumOff val="50000"/>
                </a:prstClr>
              </a:solidFill>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dirty="0">
              <a:solidFill>
                <a:prstClr val="black">
                  <a:lumMod val="50000"/>
                  <a:lumOff val="50000"/>
                </a:prstClr>
              </a:solidFill>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1671490-9DE0-4D8F-8BC0-E3437DD812AB}" type="slidenum">
              <a:rPr lang="ru-RU" smtClean="0">
                <a:solidFill>
                  <a:prstClr val="black">
                    <a:lumMod val="50000"/>
                    <a:lumOff val="50000"/>
                  </a:prstClr>
                </a:solidFill>
              </a:rPr>
              <a:pPr/>
              <a:t>‹#›</a:t>
            </a:fld>
            <a:endParaRPr lang="ru-RU" dirty="0">
              <a:solidFill>
                <a:prstClr val="black">
                  <a:lumMod val="50000"/>
                  <a:lumOff val="50000"/>
                </a:prstClr>
              </a:solidFill>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ransition>
    <p:pull dir="ru"/>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608168" cy="6858000"/>
          </a:xfrm>
          <a:prstGeom prst="rect">
            <a:avLst/>
          </a:prstGeom>
          <a:solidFill>
            <a:srgbClr val="2C39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Заголовок 1"/>
          <p:cNvSpPr txBox="1">
            <a:spLocks/>
          </p:cNvSpPr>
          <p:nvPr/>
        </p:nvSpPr>
        <p:spPr>
          <a:xfrm>
            <a:off x="335360" y="2681317"/>
            <a:ext cx="7272808" cy="1600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ru-RU" sz="4400" b="1" dirty="0" smtClean="0">
                <a:solidFill>
                  <a:schemeClr val="bg1"/>
                </a:solidFill>
                <a:effectLst/>
                <a:latin typeface="Calibri" panose="020F0502020204030204" pitchFamily="34" charset="0"/>
                <a:cs typeface="Calibri" panose="020F0502020204030204" pitchFamily="34" charset="0"/>
              </a:rPr>
              <a:t/>
            </a:r>
            <a:br>
              <a:rPr lang="ru-RU" sz="4400" b="1" dirty="0" smtClean="0">
                <a:solidFill>
                  <a:schemeClr val="bg1"/>
                </a:solidFill>
                <a:effectLst/>
                <a:latin typeface="Calibri" panose="020F0502020204030204" pitchFamily="34" charset="0"/>
                <a:cs typeface="Calibri" panose="020F0502020204030204" pitchFamily="34" charset="0"/>
              </a:rPr>
            </a:br>
            <a:r>
              <a:rPr lang="ru-RU" sz="4400" b="1" dirty="0" smtClean="0">
                <a:solidFill>
                  <a:schemeClr val="bg1"/>
                </a:solidFill>
                <a:effectLst/>
                <a:latin typeface="Calibri" panose="020F0502020204030204" pitchFamily="34" charset="0"/>
                <a:cs typeface="Calibri" panose="020F0502020204030204" pitchFamily="34" charset="0"/>
              </a:rPr>
              <a:t/>
            </a:r>
            <a:br>
              <a:rPr lang="ru-RU" sz="4400" b="1" dirty="0" smtClean="0">
                <a:solidFill>
                  <a:schemeClr val="bg1"/>
                </a:solidFill>
                <a:effectLst/>
                <a:latin typeface="Calibri" panose="020F0502020204030204" pitchFamily="34" charset="0"/>
                <a:cs typeface="Calibri" panose="020F0502020204030204" pitchFamily="34" charset="0"/>
              </a:rPr>
            </a:br>
            <a:r>
              <a:rPr lang="ru-RU" sz="4400" b="1" dirty="0" smtClean="0">
                <a:solidFill>
                  <a:schemeClr val="bg1"/>
                </a:solidFill>
                <a:effectLst/>
                <a:latin typeface="Calibri" panose="020F0502020204030204" pitchFamily="34" charset="0"/>
                <a:cs typeface="Calibri" panose="020F0502020204030204" pitchFamily="34" charset="0"/>
              </a:rPr>
              <a:t>НАЦИОНАЛЬНЫЙ ПРОЕКТ </a:t>
            </a:r>
          </a:p>
          <a:p>
            <a:pPr algn="l"/>
            <a:r>
              <a:rPr lang="ru-RU" sz="4400" b="1" dirty="0" smtClean="0">
                <a:solidFill>
                  <a:schemeClr val="bg1"/>
                </a:solidFill>
                <a:effectLst/>
                <a:latin typeface="Calibri" panose="020F0502020204030204" pitchFamily="34" charset="0"/>
                <a:cs typeface="Calibri" panose="020F0502020204030204" pitchFamily="34" charset="0"/>
              </a:rPr>
              <a:t>«МОЛОДЁЖЬ И ДЕТИ»</a:t>
            </a:r>
            <a:endParaRPr lang="ru-RU" sz="4400" b="1" dirty="0">
              <a:solidFill>
                <a:schemeClr val="bg1"/>
              </a:solidFill>
              <a:effectLst/>
              <a:latin typeface="Calibri" panose="020F0502020204030204" pitchFamily="34" charset="0"/>
              <a:cs typeface="Calibri" panose="020F050202020403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080" y="116632"/>
            <a:ext cx="5375920" cy="637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908846"/>
      </p:ext>
    </p:extLst>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17728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a:xfrm>
            <a:off x="609600" y="497514"/>
            <a:ext cx="10972800" cy="1065820"/>
          </a:xfrm>
        </p:spPr>
        <p:txBody>
          <a:bodyPr/>
          <a:lstStyle/>
          <a:p>
            <a:pPr>
              <a:lnSpc>
                <a:spcPct val="100000"/>
              </a:lnSpc>
            </a:pPr>
            <a:r>
              <a:rPr lang="ru-RU" sz="3200" b="1" dirty="0" smtClean="0">
                <a:solidFill>
                  <a:schemeClr val="bg1"/>
                </a:solidFill>
                <a:effectLst/>
                <a:latin typeface="Calibri" panose="020F0502020204030204" pitchFamily="34" charset="0"/>
                <a:cs typeface="Calibri" panose="020F0502020204030204" pitchFamily="34" charset="0"/>
              </a:rPr>
              <a:t>ФЕДЕРАЛЬНЫЙ ПРОЕКТ «ВСЕ ЛУЧШЕЕ ДЕТЯМ» </a:t>
            </a:r>
            <a:br>
              <a:rPr lang="ru-RU" sz="3200" b="1" dirty="0" smtClean="0">
                <a:solidFill>
                  <a:schemeClr val="bg1"/>
                </a:solidFill>
                <a:effectLst/>
                <a:latin typeface="Calibri" panose="020F0502020204030204" pitchFamily="34" charset="0"/>
                <a:cs typeface="Calibri" panose="020F0502020204030204" pitchFamily="34" charset="0"/>
              </a:rPr>
            </a:br>
            <a:r>
              <a:rPr lang="ru-RU" sz="3200" b="1" dirty="0" smtClean="0">
                <a:solidFill>
                  <a:schemeClr val="bg1"/>
                </a:solidFill>
                <a:effectLst/>
                <a:latin typeface="Calibri" panose="020F0502020204030204" pitchFamily="34" charset="0"/>
                <a:cs typeface="Calibri" panose="020F0502020204030204" pitchFamily="34" charset="0"/>
              </a:rPr>
              <a:t>ЦЕЛЬ: СОЗДАНА СОВРЕМЕННАЯ ОБРАЗОВАТЕЛЬНАЯ СРЕДА</a:t>
            </a:r>
            <a:endParaRPr lang="ru-RU" sz="3200" b="1" dirty="0">
              <a:solidFill>
                <a:schemeClr val="bg1"/>
              </a:solidFill>
              <a:effectLst/>
              <a:latin typeface="Calibri" panose="020F0502020204030204" pitchFamily="34" charset="0"/>
              <a:cs typeface="Calibri" panose="020F0502020204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56324495"/>
              </p:ext>
            </p:extLst>
          </p:nvPr>
        </p:nvGraphicFramePr>
        <p:xfrm>
          <a:off x="263352" y="2004864"/>
          <a:ext cx="11665296" cy="4663440"/>
        </p:xfrm>
        <a:graphic>
          <a:graphicData uri="http://schemas.openxmlformats.org/drawingml/2006/table">
            <a:tbl>
              <a:tblPr firstRow="1" firstCol="1" bandRow="1">
                <a:tableStyleId>{5C22544A-7EE6-4342-B048-85BDC9FD1C3A}</a:tableStyleId>
              </a:tblPr>
              <a:tblGrid>
                <a:gridCol w="8496944">
                  <a:extLst>
                    <a:ext uri="{9D8B030D-6E8A-4147-A177-3AD203B41FA5}">
                      <a16:colId xmlns:a16="http://schemas.microsoft.com/office/drawing/2014/main" xmlns="" val="20000"/>
                    </a:ext>
                  </a:extLst>
                </a:gridCol>
                <a:gridCol w="3168352">
                  <a:extLst>
                    <a:ext uri="{9D8B030D-6E8A-4147-A177-3AD203B41FA5}">
                      <a16:colId xmlns:a16="http://schemas.microsoft.com/office/drawing/2014/main" xmlns="" val="20001"/>
                    </a:ext>
                  </a:extLst>
                </a:gridCol>
              </a:tblGrid>
              <a:tr h="0">
                <a:tc>
                  <a:txBody>
                    <a:bodyPr/>
                    <a:lstStyle/>
                    <a:p>
                      <a:pPr algn="ctr"/>
                      <a:r>
                        <a:rPr lang="ru-RU" sz="1800" dirty="0" smtClean="0">
                          <a:solidFill>
                            <a:schemeClr val="bg1"/>
                          </a:solidFill>
                          <a:effectLst/>
                          <a:latin typeface="Calibri" panose="020F0502020204030204" pitchFamily="34" charset="0"/>
                          <a:cs typeface="Calibri" panose="020F0502020204030204" pitchFamily="34" charset="0"/>
                        </a:rPr>
                        <a:t>ПОКАЗАТЕЛИ ФЕДЕРАЛЬНОГО ПРОЕКТА</a:t>
                      </a:r>
                      <a:endParaRPr lang="ru-RU" sz="1800" dirty="0">
                        <a:solidFill>
                          <a:schemeClr val="bg1"/>
                        </a:solidFill>
                        <a:effectLst/>
                        <a:latin typeface="Calibri" panose="020F0502020204030204" pitchFamily="34" charset="0"/>
                        <a:cs typeface="Calibri" panose="020F0502020204030204" pitchFamily="34" charset="0"/>
                      </a:endParaRPr>
                    </a:p>
                  </a:txBody>
                  <a:tcPr marL="17780" marR="17780" marT="0" marB="0" anchor="ctr">
                    <a:solidFill>
                      <a:srgbClr val="2C395E"/>
                    </a:solidFill>
                  </a:tcPr>
                </a:tc>
                <a:tc>
                  <a:txBody>
                    <a:bodyPr/>
                    <a:lstStyle/>
                    <a:p>
                      <a:pPr algn="just">
                        <a:lnSpc>
                          <a:spcPts val="1800"/>
                        </a:lnSpc>
                        <a:spcAft>
                          <a:spcPts val="0"/>
                        </a:spcAft>
                      </a:pPr>
                      <a:r>
                        <a:rPr lang="ru-RU" sz="1800" dirty="0" smtClean="0">
                          <a:solidFill>
                            <a:schemeClr val="bg1"/>
                          </a:solidFill>
                          <a:effectLst/>
                          <a:latin typeface="Calibri" panose="020F0502020204030204" pitchFamily="34" charset="0"/>
                          <a:cs typeface="Calibri" panose="020F0502020204030204" pitchFamily="34" charset="0"/>
                        </a:rPr>
                        <a:t> </a:t>
                      </a:r>
                      <a:endParaRPr lang="ru-RU"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just">
                        <a:lnSpc>
                          <a:spcPts val="1800"/>
                        </a:lnSpc>
                        <a:spcAft>
                          <a:spcPts val="0"/>
                        </a:spcAft>
                      </a:pPr>
                      <a:r>
                        <a:rPr lang="ru-RU" sz="1800" dirty="0" smtClean="0">
                          <a:solidFill>
                            <a:schemeClr val="bg1"/>
                          </a:solidFill>
                          <a:effectLst/>
                          <a:latin typeface="Calibri" panose="020F0502020204030204" pitchFamily="34" charset="0"/>
                          <a:cs typeface="Calibri" panose="020F0502020204030204" pitchFamily="34" charset="0"/>
                        </a:rPr>
                        <a:t> </a:t>
                      </a:r>
                      <a:endParaRPr lang="ru-RU"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2C395E"/>
                    </a:solidFill>
                  </a:tcPr>
                </a:tc>
                <a:extLst>
                  <a:ext uri="{0D108BD9-81ED-4DB2-BD59-A6C34878D82A}">
                    <a16:rowId xmlns:a16="http://schemas.microsoft.com/office/drawing/2014/main" xmlns="" val="10000"/>
                  </a:ext>
                </a:extLst>
              </a:tr>
              <a:tr h="0">
                <a:tc>
                  <a:txBody>
                    <a:bodyPr/>
                    <a:lstStyle/>
                    <a:p>
                      <a:pPr algn="l"/>
                      <a:r>
                        <a:rPr lang="ru-RU" sz="1800" dirty="0" smtClean="0">
                          <a:solidFill>
                            <a:schemeClr val="bg1"/>
                          </a:solidFill>
                          <a:effectLst/>
                          <a:latin typeface="Calibri" panose="020F0502020204030204" pitchFamily="34" charset="0"/>
                          <a:cs typeface="Calibri" panose="020F0502020204030204" pitchFamily="34" charset="0"/>
                        </a:rPr>
                        <a:t>ДОЛЯ ОБНОВЛЕННЫХ ЗДАНИЙ ОБЩЕОБРАЗОВАТЕЛЬНЫХ ОРГАНИЗАЦИЙ </a:t>
                      </a:r>
                      <a:br>
                        <a:rPr lang="ru-RU" sz="1800" dirty="0" smtClean="0">
                          <a:solidFill>
                            <a:schemeClr val="bg1"/>
                          </a:solidFill>
                          <a:effectLst/>
                          <a:latin typeface="Calibri" panose="020F0502020204030204" pitchFamily="34" charset="0"/>
                          <a:cs typeface="Calibri" panose="020F0502020204030204" pitchFamily="34" charset="0"/>
                        </a:rPr>
                      </a:br>
                      <a:r>
                        <a:rPr lang="ru-RU" sz="1800" dirty="0" smtClean="0">
                          <a:solidFill>
                            <a:schemeClr val="bg1"/>
                          </a:solidFill>
                          <a:effectLst/>
                          <a:latin typeface="Calibri" panose="020F0502020204030204" pitchFamily="34" charset="0"/>
                          <a:cs typeface="Calibri" panose="020F0502020204030204" pitchFamily="34" charset="0"/>
                        </a:rPr>
                        <a:t>ОТ ОБЩЕГО КОЛИЧЕСТВА ЗДАНИЙ ОБЩЕОБРАЗОВАТЕЛЬНЫХ ОРГАНИЗАЦИЙ</a:t>
                      </a:r>
                    </a:p>
                    <a:p>
                      <a:pPr algn="l"/>
                      <a:endParaRPr lang="ru-RU" sz="1800" dirty="0">
                        <a:solidFill>
                          <a:schemeClr val="bg1"/>
                        </a:solidFill>
                        <a:effectLst/>
                        <a:latin typeface="Calibri" panose="020F0502020204030204" pitchFamily="34" charset="0"/>
                        <a:cs typeface="Calibri" panose="020F0502020204030204" pitchFamily="34" charset="0"/>
                      </a:endParaRPr>
                    </a:p>
                  </a:txBody>
                  <a:tcPr marL="17780" marR="17780" marT="0" marB="0" anchor="ctr">
                    <a:solidFill>
                      <a:srgbClr val="2C395E"/>
                    </a:solidFill>
                  </a:tcPr>
                </a:tc>
                <a:tc>
                  <a:txBody>
                    <a:bodyPr/>
                    <a:lstStyle/>
                    <a:p>
                      <a:pPr algn="l">
                        <a:lnSpc>
                          <a:spcPts val="1800"/>
                        </a:lnSpc>
                        <a:spcAft>
                          <a:spcPts val="0"/>
                        </a:spcAft>
                      </a:pPr>
                      <a:r>
                        <a:rPr lang="ru-RU" sz="1800" dirty="0" smtClean="0">
                          <a:solidFill>
                            <a:schemeClr val="bg1"/>
                          </a:solidFill>
                          <a:effectLst/>
                          <a:latin typeface="Calibri" panose="020F0502020204030204" pitchFamily="34" charset="0"/>
                          <a:cs typeface="Calibri" panose="020F0502020204030204" pitchFamily="34" charset="0"/>
                        </a:rPr>
                        <a:t> К</a:t>
                      </a:r>
                      <a:r>
                        <a:rPr lang="ru-RU" sz="1800" baseline="0" dirty="0" smtClean="0">
                          <a:solidFill>
                            <a:schemeClr val="bg1"/>
                          </a:solidFill>
                          <a:effectLst/>
                          <a:latin typeface="Calibri" panose="020F0502020204030204" pitchFamily="34" charset="0"/>
                          <a:cs typeface="Calibri" panose="020F0502020204030204" pitchFamily="34" charset="0"/>
                        </a:rPr>
                        <a:t> КОНЦУ 2030 ГОДА ОБНОВЛЕНО 2857 ЕД. ОБРАЗОВАТЕЛЬНОЙ ИНФРАСТРУКТУРЫ </a:t>
                      </a:r>
                      <a:endParaRPr lang="ru-RU"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2C395E"/>
                    </a:solidFill>
                  </a:tcPr>
                </a:tc>
                <a:extLst>
                  <a:ext uri="{0D108BD9-81ED-4DB2-BD59-A6C34878D82A}">
                    <a16:rowId xmlns:a16="http://schemas.microsoft.com/office/drawing/2014/main" xmlns="" val="10003"/>
                  </a:ext>
                </a:extLst>
              </a:tr>
              <a:tr h="0">
                <a:tc>
                  <a:txBody>
                    <a:bodyPr/>
                    <a:lstStyle/>
                    <a:p>
                      <a:pPr algn="l"/>
                      <a:r>
                        <a:rPr lang="ru-RU" sz="1800" dirty="0" smtClean="0">
                          <a:solidFill>
                            <a:schemeClr val="bg1"/>
                          </a:solidFill>
                          <a:effectLst/>
                          <a:latin typeface="Calibri" panose="020F0502020204030204" pitchFamily="34" charset="0"/>
                          <a:cs typeface="Calibri" panose="020F0502020204030204" pitchFamily="34" charset="0"/>
                        </a:rPr>
                        <a:t>ДОЛЯ ДЕТЕЙ В ВОЗРАСТЕ ОТ 5 ДО 18 ЛЕТ, ОХВАЧЕННЫХ УСЛУГАМИ ДОПОЛНИТЕЛЬНОГО ОБРАЗОВАНИЯ</a:t>
                      </a:r>
                    </a:p>
                    <a:p>
                      <a:pPr algn="l"/>
                      <a:endParaRPr lang="ru-RU" sz="1800" dirty="0">
                        <a:solidFill>
                          <a:schemeClr val="bg1"/>
                        </a:solidFill>
                        <a:effectLst/>
                        <a:latin typeface="Calibri" panose="020F0502020204030204" pitchFamily="34" charset="0"/>
                        <a:cs typeface="Calibri" panose="020F0502020204030204" pitchFamily="34" charset="0"/>
                      </a:endParaRPr>
                    </a:p>
                  </a:txBody>
                  <a:tcPr marL="17780" marR="17780" marT="0" marB="0" anchor="ctr">
                    <a:solidFill>
                      <a:srgbClr val="2C395E"/>
                    </a:solidFill>
                  </a:tcPr>
                </a:tc>
                <a:tc>
                  <a:txBody>
                    <a:bodyPr/>
                    <a:lstStyle/>
                    <a:p>
                      <a:pPr algn="just">
                        <a:lnSpc>
                          <a:spcPts val="1800"/>
                        </a:lnSpc>
                        <a:spcAft>
                          <a:spcPts val="0"/>
                        </a:spcAft>
                      </a:pPr>
                      <a:r>
                        <a:rPr lang="ru-RU" sz="1800" dirty="0" smtClean="0">
                          <a:solidFill>
                            <a:schemeClr val="bg1"/>
                          </a:solidFill>
                          <a:effectLst/>
                          <a:latin typeface="Calibri" panose="020F0502020204030204" pitchFamily="34" charset="0"/>
                          <a:cs typeface="Calibri" panose="020F0502020204030204" pitchFamily="34" charset="0"/>
                        </a:rPr>
                        <a:t> </a:t>
                      </a:r>
                      <a:endParaRPr lang="ru-RU"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2C395E"/>
                    </a:solidFill>
                  </a:tcPr>
                </a:tc>
                <a:extLst>
                  <a:ext uri="{0D108BD9-81ED-4DB2-BD59-A6C34878D82A}">
                    <a16:rowId xmlns:a16="http://schemas.microsoft.com/office/drawing/2014/main" xmlns="" val="10004"/>
                  </a:ext>
                </a:extLst>
              </a:tr>
              <a:tr h="0">
                <a:tc>
                  <a:txBody>
                    <a:bodyPr/>
                    <a:lstStyle/>
                    <a:p>
                      <a:pPr algn="l"/>
                      <a:r>
                        <a:rPr lang="ru-RU" sz="1800" dirty="0" smtClean="0">
                          <a:solidFill>
                            <a:schemeClr val="bg1"/>
                          </a:solidFill>
                          <a:effectLst/>
                          <a:latin typeface="Calibri" panose="020F0502020204030204" pitchFamily="34" charset="0"/>
                          <a:cs typeface="Calibri" panose="020F0502020204030204" pitchFamily="34" charset="0"/>
                        </a:rPr>
                        <a:t>ДОЛЯ ДЕТЕЙ И МОЛОДЕЖИ В ВОЗРАСТЕ ОТ 7 ДО 35 ЛЕТ, У КОТОРЫХ ВЫЯВЛЕНЫ ВЫДАЮЩИЕСЯ СПОСОБНОСТИ И ТАЛАНТЫ</a:t>
                      </a:r>
                    </a:p>
                    <a:p>
                      <a:pPr algn="l"/>
                      <a:endParaRPr lang="ru-RU" sz="1800" dirty="0">
                        <a:solidFill>
                          <a:schemeClr val="bg1"/>
                        </a:solidFill>
                        <a:effectLst/>
                        <a:latin typeface="Calibri" panose="020F0502020204030204" pitchFamily="34" charset="0"/>
                        <a:cs typeface="Calibri" panose="020F0502020204030204" pitchFamily="34" charset="0"/>
                      </a:endParaRPr>
                    </a:p>
                  </a:txBody>
                  <a:tcPr marL="17780" marR="17780" marT="0" marB="0" anchor="ctr">
                    <a:solidFill>
                      <a:srgbClr val="2C395E"/>
                    </a:solidFill>
                  </a:tcPr>
                </a:tc>
                <a:tc>
                  <a:txBody>
                    <a:bodyPr/>
                    <a:lstStyle/>
                    <a:p>
                      <a:pPr algn="just">
                        <a:lnSpc>
                          <a:spcPts val="1800"/>
                        </a:lnSpc>
                        <a:spcAft>
                          <a:spcPts val="0"/>
                        </a:spcAft>
                      </a:pPr>
                      <a:r>
                        <a:rPr lang="ru-RU" sz="1800" dirty="0" smtClean="0">
                          <a:solidFill>
                            <a:schemeClr val="bg1"/>
                          </a:solidFill>
                          <a:effectLst/>
                          <a:latin typeface="Calibri" panose="020F0502020204030204" pitchFamily="34" charset="0"/>
                          <a:cs typeface="Calibri" panose="020F0502020204030204" pitchFamily="34" charset="0"/>
                        </a:rPr>
                        <a:t> </a:t>
                      </a:r>
                      <a:endParaRPr lang="ru-RU"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2C395E"/>
                    </a:solidFill>
                  </a:tcPr>
                </a:tc>
                <a:extLst>
                  <a:ext uri="{0D108BD9-81ED-4DB2-BD59-A6C34878D82A}">
                    <a16:rowId xmlns:a16="http://schemas.microsoft.com/office/drawing/2014/main" xmlns="" val="10005"/>
                  </a:ext>
                </a:extLst>
              </a:tr>
              <a:tr h="0">
                <a:tc>
                  <a:txBody>
                    <a:bodyPr/>
                    <a:lstStyle/>
                    <a:p>
                      <a:pPr algn="l"/>
                      <a:r>
                        <a:rPr lang="ru-RU" sz="1800" dirty="0" smtClean="0">
                          <a:solidFill>
                            <a:schemeClr val="bg1"/>
                          </a:solidFill>
                          <a:effectLst/>
                          <a:latin typeface="Calibri" panose="020F0502020204030204" pitchFamily="34" charset="0"/>
                          <a:cs typeface="Calibri" panose="020F0502020204030204" pitchFamily="34" charset="0"/>
                        </a:rPr>
                        <a:t>ДОЛЯ ВЫБРАВШИХ ЕДИНЫЙ ГОСУДАРСТВЕННЫЙ ЭКЗАМЕН</a:t>
                      </a:r>
                    </a:p>
                    <a:p>
                      <a:pPr algn="l"/>
                      <a:r>
                        <a:rPr lang="ru-RU" sz="1800" dirty="0" smtClean="0">
                          <a:solidFill>
                            <a:schemeClr val="bg1"/>
                          </a:solidFill>
                          <a:effectLst/>
                          <a:latin typeface="Calibri" panose="020F0502020204030204" pitchFamily="34" charset="0"/>
                          <a:cs typeface="Calibri" panose="020F0502020204030204" pitchFamily="34" charset="0"/>
                        </a:rPr>
                        <a:t>ПО ЕСТЕСТВЕННО-НАУЧНЫМ ПРЕДМЕТАМ (ХИМИИ, ФИЗИКЕ, ИНФОРМАТИКЕ, БИОЛОГИИ, ПРОФИЛЬНОЙ МАТЕМАТИКЕ)</a:t>
                      </a:r>
                    </a:p>
                    <a:p>
                      <a:pPr algn="l"/>
                      <a:endParaRPr lang="ru-RU" sz="1800" dirty="0">
                        <a:solidFill>
                          <a:schemeClr val="bg1"/>
                        </a:solidFill>
                        <a:effectLst/>
                        <a:latin typeface="Calibri" panose="020F0502020204030204" pitchFamily="34" charset="0"/>
                        <a:cs typeface="Calibri" panose="020F0502020204030204" pitchFamily="34" charset="0"/>
                      </a:endParaRPr>
                    </a:p>
                  </a:txBody>
                  <a:tcPr marL="17780" marR="17780" marT="0" marB="0" anchor="ctr">
                    <a:solidFill>
                      <a:srgbClr val="2C395E"/>
                    </a:solidFill>
                  </a:tcPr>
                </a:tc>
                <a:tc>
                  <a:txBody>
                    <a:bodyPr/>
                    <a:lstStyle/>
                    <a:p>
                      <a:pPr algn="l">
                        <a:lnSpc>
                          <a:spcPts val="1800"/>
                        </a:lnSpc>
                        <a:spcAft>
                          <a:spcPts val="0"/>
                        </a:spcAft>
                      </a:pPr>
                      <a:r>
                        <a:rPr lang="ru-RU" sz="1800" dirty="0" smtClean="0">
                          <a:solidFill>
                            <a:schemeClr val="bg1"/>
                          </a:solidFill>
                          <a:effectLst/>
                          <a:latin typeface="Calibri" panose="020F0502020204030204" pitchFamily="34" charset="0"/>
                          <a:cs typeface="Calibri" panose="020F0502020204030204" pitchFamily="34" charset="0"/>
                        </a:rPr>
                        <a:t> ОТ 32 % В 2025 ГОДУ ДО 35% </a:t>
                      </a:r>
                      <a:br>
                        <a:rPr lang="ru-RU" sz="1800" dirty="0" smtClean="0">
                          <a:solidFill>
                            <a:schemeClr val="bg1"/>
                          </a:solidFill>
                          <a:effectLst/>
                          <a:latin typeface="Calibri" panose="020F0502020204030204" pitchFamily="34" charset="0"/>
                          <a:cs typeface="Calibri" panose="020F0502020204030204" pitchFamily="34" charset="0"/>
                        </a:rPr>
                      </a:br>
                      <a:r>
                        <a:rPr lang="ru-RU" sz="1800" dirty="0" smtClean="0">
                          <a:solidFill>
                            <a:schemeClr val="bg1"/>
                          </a:solidFill>
                          <a:effectLst/>
                          <a:latin typeface="Calibri" panose="020F0502020204030204" pitchFamily="34" charset="0"/>
                          <a:cs typeface="Calibri" panose="020F0502020204030204" pitchFamily="34" charset="0"/>
                        </a:rPr>
                        <a:t>К 2030</a:t>
                      </a:r>
                      <a:r>
                        <a:rPr lang="ru-RU" sz="1800" baseline="0" dirty="0" smtClean="0">
                          <a:solidFill>
                            <a:schemeClr val="bg1"/>
                          </a:solidFill>
                          <a:effectLst/>
                          <a:latin typeface="Calibri" panose="020F0502020204030204" pitchFamily="34" charset="0"/>
                          <a:cs typeface="Calibri" panose="020F0502020204030204" pitchFamily="34" charset="0"/>
                        </a:rPr>
                        <a:t> ГОДУ</a:t>
                      </a:r>
                      <a:endParaRPr lang="ru-RU"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2C395E"/>
                    </a:solidFill>
                  </a:tcPr>
                </a:tc>
                <a:extLst>
                  <a:ext uri="{0D108BD9-81ED-4DB2-BD59-A6C34878D82A}">
                    <a16:rowId xmlns:a16="http://schemas.microsoft.com/office/drawing/2014/main" xmlns="" val="10006"/>
                  </a:ext>
                </a:extLst>
              </a:tr>
              <a:tr h="0">
                <a:tc>
                  <a:txBody>
                    <a:bodyPr/>
                    <a:lstStyle/>
                    <a:p>
                      <a:pPr algn="l"/>
                      <a:r>
                        <a:rPr lang="ru-RU" sz="1800" dirty="0" smtClean="0">
                          <a:solidFill>
                            <a:schemeClr val="bg1"/>
                          </a:solidFill>
                          <a:effectLst/>
                          <a:latin typeface="Calibri" panose="020F0502020204030204" pitchFamily="34" charset="0"/>
                          <a:cs typeface="Calibri" panose="020F0502020204030204" pitchFamily="34" charset="0"/>
                        </a:rPr>
                        <a:t>ДОЛЯ СУБЪЕКТОВ РОССИЙСКОЙ ФЕДЕРАЦИИ С ВЫСОКИМ УРОВНЕМ ИНДЕКСА КАЧЕСТВА ОБЩЕГО ОБРАЗОВАНИЯ</a:t>
                      </a:r>
                      <a:endParaRPr lang="ru-RU" sz="1800" dirty="0">
                        <a:solidFill>
                          <a:schemeClr val="bg1"/>
                        </a:solidFill>
                        <a:effectLst/>
                        <a:latin typeface="Calibri" panose="020F0502020204030204" pitchFamily="34" charset="0"/>
                        <a:cs typeface="Calibri" panose="020F0502020204030204" pitchFamily="34" charset="0"/>
                      </a:endParaRPr>
                    </a:p>
                  </a:txBody>
                  <a:tcPr marL="17780" marR="17780" marT="0" marB="0" anchor="ctr">
                    <a:solidFill>
                      <a:srgbClr val="2C395E"/>
                    </a:solidFill>
                  </a:tcPr>
                </a:tc>
                <a:tc>
                  <a:txBody>
                    <a:bodyPr/>
                    <a:lstStyle/>
                    <a:p>
                      <a:pPr algn="just">
                        <a:lnSpc>
                          <a:spcPts val="1800"/>
                        </a:lnSpc>
                        <a:spcAft>
                          <a:spcPts val="0"/>
                        </a:spcAft>
                      </a:pPr>
                      <a:r>
                        <a:rPr lang="ru-RU" sz="1800" dirty="0" smtClean="0">
                          <a:solidFill>
                            <a:schemeClr val="bg1"/>
                          </a:solidFill>
                          <a:effectLst/>
                          <a:latin typeface="Calibri" panose="020F0502020204030204" pitchFamily="34" charset="0"/>
                          <a:cs typeface="Calibri" panose="020F0502020204030204" pitchFamily="34" charset="0"/>
                        </a:rPr>
                        <a:t> </a:t>
                      </a:r>
                      <a:endParaRPr lang="ru-RU"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solidFill>
                      <a:srgbClr val="2C395E"/>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799520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a:xfrm>
            <a:off x="335360" y="548680"/>
            <a:ext cx="10972800" cy="1600200"/>
          </a:xfrm>
        </p:spPr>
        <p:txBody>
          <a:bodyPr/>
          <a:lstStyle/>
          <a:p>
            <a:pPr>
              <a:lnSpc>
                <a:spcPct val="100000"/>
              </a:lnSpc>
            </a:pPr>
            <a:r>
              <a:rPr lang="ru-RU" sz="3200" b="1" dirty="0" smtClean="0">
                <a:solidFill>
                  <a:schemeClr val="bg1"/>
                </a:solidFill>
                <a:latin typeface="Calibri" panose="020F0502020204030204" pitchFamily="34" charset="0"/>
                <a:cs typeface="Calibri" panose="020F0502020204030204" pitchFamily="34" charset="0"/>
              </a:rPr>
              <a:t>ФЕДЕРАЛЬНЫЙ ПРОЕКТ «МЫ ВМЕСТЕ» </a:t>
            </a:r>
            <a:br>
              <a:rPr lang="ru-RU" sz="3200" b="1" dirty="0" smtClean="0">
                <a:solidFill>
                  <a:schemeClr val="bg1"/>
                </a:solidFill>
                <a:latin typeface="Calibri" panose="020F0502020204030204" pitchFamily="34" charset="0"/>
                <a:cs typeface="Calibri" panose="020F0502020204030204" pitchFamily="34" charset="0"/>
              </a:rPr>
            </a:br>
            <a:r>
              <a:rPr lang="ru-RU" sz="3200" b="1" dirty="0" smtClean="0">
                <a:solidFill>
                  <a:schemeClr val="bg1"/>
                </a:solidFill>
                <a:latin typeface="Calibri" panose="020F0502020204030204" pitchFamily="34" charset="0"/>
                <a:cs typeface="Calibri" panose="020F0502020204030204" pitchFamily="34" charset="0"/>
              </a:rPr>
              <a:t>ЦЕЛЬ: </a:t>
            </a:r>
            <a:r>
              <a:rPr lang="ru-RU" sz="3200" b="1" i="1" dirty="0" smtClean="0">
                <a:solidFill>
                  <a:schemeClr val="bg1"/>
                </a:solidFill>
                <a:effectLst/>
                <a:latin typeface="Calibri" panose="020F0502020204030204" pitchFamily="34" charset="0"/>
                <a:cs typeface="Calibri" panose="020F0502020204030204" pitchFamily="34" charset="0"/>
              </a:rPr>
              <a:t> ПРОДВИЖЕНИЕ ТРАДИЦИОННЫХ ДУХОВНО-НРАВСТВЕННЫХ ЦЕННОСТЕЙ СРЕДИ ДЕТЕЙ И МОЛОДЕЖИ</a:t>
            </a:r>
            <a:r>
              <a:rPr lang="ru-RU" sz="3200" b="1" dirty="0" smtClean="0">
                <a:solidFill>
                  <a:schemeClr val="bg1"/>
                </a:solidFill>
                <a:latin typeface="Calibri" panose="020F0502020204030204" pitchFamily="34" charset="0"/>
                <a:cs typeface="Calibri" panose="020F0502020204030204" pitchFamily="34" charset="0"/>
              </a:rPr>
              <a:t/>
            </a:r>
            <a:br>
              <a:rPr lang="ru-RU" sz="3200" b="1" dirty="0" smtClean="0">
                <a:solidFill>
                  <a:schemeClr val="bg1"/>
                </a:solidFill>
                <a:latin typeface="Calibri" panose="020F0502020204030204" pitchFamily="34" charset="0"/>
                <a:cs typeface="Calibri" panose="020F0502020204030204" pitchFamily="34" charset="0"/>
              </a:rPr>
            </a:br>
            <a:endParaRPr lang="ru-RU" sz="3200" b="1" dirty="0">
              <a:solidFill>
                <a:schemeClr val="bg1"/>
              </a:solidFill>
              <a:latin typeface="Calibri" panose="020F0502020204030204" pitchFamily="34" charset="0"/>
              <a:cs typeface="Calibri" panose="020F0502020204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439137991"/>
              </p:ext>
            </p:extLst>
          </p:nvPr>
        </p:nvGraphicFramePr>
        <p:xfrm>
          <a:off x="227348" y="1700808"/>
          <a:ext cx="11737304" cy="4998720"/>
        </p:xfrm>
        <a:graphic>
          <a:graphicData uri="http://schemas.openxmlformats.org/drawingml/2006/table">
            <a:tbl>
              <a:tblPr>
                <a:tableStyleId>{5C22544A-7EE6-4342-B048-85BDC9FD1C3A}</a:tableStyleId>
              </a:tblPr>
              <a:tblGrid>
                <a:gridCol w="5868652">
                  <a:extLst>
                    <a:ext uri="{9D8B030D-6E8A-4147-A177-3AD203B41FA5}">
                      <a16:colId xmlns:a16="http://schemas.microsoft.com/office/drawing/2014/main" xmlns="" val="20000"/>
                    </a:ext>
                  </a:extLst>
                </a:gridCol>
                <a:gridCol w="5868652">
                  <a:extLst>
                    <a:ext uri="{9D8B030D-6E8A-4147-A177-3AD203B41FA5}">
                      <a16:colId xmlns:a16="http://schemas.microsoft.com/office/drawing/2014/main" xmlns="" val="20001"/>
                    </a:ext>
                  </a:extLst>
                </a:gridCol>
              </a:tblGrid>
              <a:tr h="352894">
                <a:tc gridSpan="2">
                  <a:txBody>
                    <a:bodyPr/>
                    <a:lstStyle/>
                    <a:p>
                      <a:pPr algn="ctr">
                        <a:lnSpc>
                          <a:spcPct val="100000"/>
                        </a:lnSpc>
                        <a:spcAft>
                          <a:spcPts val="0"/>
                        </a:spcAft>
                      </a:pPr>
                      <a:r>
                        <a:rPr lang="ru-RU" sz="2400" b="1" dirty="0" smtClean="0">
                          <a:solidFill>
                            <a:srgbClr val="2C395E"/>
                          </a:solidFill>
                          <a:effectLst/>
                          <a:latin typeface="Calibri" panose="020F0502020204030204" pitchFamily="34" charset="0"/>
                          <a:cs typeface="Calibri" panose="020F0502020204030204" pitchFamily="34" charset="0"/>
                        </a:rPr>
                        <a:t>ПОКАЗАТЕЛИ НАЦИОНАЛЬНОГО И ФЕДЕРАЛЬНОГО ПРОЕКТА</a:t>
                      </a:r>
                    </a:p>
                    <a:p>
                      <a:pPr algn="ctr">
                        <a:lnSpc>
                          <a:spcPct val="100000"/>
                        </a:lnSpc>
                        <a:spcAft>
                          <a:spcPts val="0"/>
                        </a:spcAft>
                      </a:pPr>
                      <a:endParaRPr lang="ru-RU" sz="1600" b="1" dirty="0">
                        <a:solidFill>
                          <a:srgbClr val="2C395E"/>
                        </a:solidFill>
                        <a:effectLst/>
                        <a:latin typeface="Calibri" panose="020F0502020204030204" pitchFamily="34" charset="0"/>
                        <a:ea typeface="Times New Roman" panose="02020603050405020304" pitchFamily="18" charset="0"/>
                        <a:cs typeface="Calibri" panose="020F0502020204030204" pitchFamily="34" charset="0"/>
                      </a:endParaRPr>
                    </a:p>
                  </a:txBody>
                  <a:tcPr marL="3299" marR="3299" marT="0" marB="0" anchor="ctr"/>
                </a:tc>
                <a:tc hMerge="1">
                  <a:txBody>
                    <a:bodyPr/>
                    <a:lstStyle/>
                    <a:p>
                      <a:endParaRPr lang="ru-RU"/>
                    </a:p>
                  </a:txBody>
                  <a:tcPr/>
                </a:tc>
                <a:extLst>
                  <a:ext uri="{0D108BD9-81ED-4DB2-BD59-A6C34878D82A}">
                    <a16:rowId xmlns:a16="http://schemas.microsoft.com/office/drawing/2014/main" xmlns="" val="10000"/>
                  </a:ext>
                </a:extLst>
              </a:tr>
              <a:tr h="351380">
                <a:tc>
                  <a:txBody>
                    <a:bodyPr/>
                    <a:lstStyle/>
                    <a:p>
                      <a:pPr marL="164465" algn="l">
                        <a:lnSpc>
                          <a:spcPct val="100000"/>
                        </a:lnSpc>
                        <a:spcAft>
                          <a:spcPts val="0"/>
                        </a:spcAft>
                      </a:pPr>
                      <a:endParaRPr lang="ru-RU" sz="1600" b="1" dirty="0" smtClean="0">
                        <a:solidFill>
                          <a:srgbClr val="2C395E"/>
                        </a:solidFill>
                        <a:effectLst/>
                        <a:latin typeface="Calibri" panose="020F0502020204030204" pitchFamily="34" charset="0"/>
                        <a:cs typeface="Calibri" panose="020F0502020204030204" pitchFamily="34" charset="0"/>
                      </a:endParaRPr>
                    </a:p>
                    <a:p>
                      <a:pPr marL="164465" algn="l">
                        <a:lnSpc>
                          <a:spcPct val="100000"/>
                        </a:lnSpc>
                        <a:spcAft>
                          <a:spcPts val="0"/>
                        </a:spcAft>
                      </a:pPr>
                      <a:r>
                        <a:rPr lang="ru-RU" sz="1600" b="1" dirty="0" smtClean="0">
                          <a:solidFill>
                            <a:srgbClr val="2C395E"/>
                          </a:solidFill>
                          <a:effectLst/>
                          <a:latin typeface="Calibri" panose="020F0502020204030204" pitchFamily="34" charset="0"/>
                          <a:cs typeface="Calibri" panose="020F0502020204030204" pitchFamily="34" charset="0"/>
                        </a:rPr>
                        <a:t>ДОЛЯ МОЛОДЫХ ЛЮДЕЙ, УЧАСТВУЮЩИХ В ПРОЕКТАХ И ПРОГРАММАХ, НАПРАВЛЕННЫХ НА ПАТРИОТИЧЕСКОЕ ВОСПИТАНИЕ</a:t>
                      </a:r>
                      <a:endParaRPr lang="ru-RU" sz="1600" b="1" dirty="0">
                        <a:solidFill>
                          <a:srgbClr val="2C395E"/>
                        </a:solidFill>
                        <a:effectLst/>
                        <a:latin typeface="Calibri" panose="020F0502020204030204" pitchFamily="34" charset="0"/>
                        <a:ea typeface="Times New Roman" panose="02020603050405020304" pitchFamily="18" charset="0"/>
                        <a:cs typeface="Calibri" panose="020F0502020204030204" pitchFamily="34" charset="0"/>
                      </a:endParaRPr>
                    </a:p>
                  </a:txBody>
                  <a:tcPr marL="3299" marR="3299" marT="0" marB="0"/>
                </a:tc>
                <a:tc>
                  <a:txBody>
                    <a:bodyPr/>
                    <a:lstStyle/>
                    <a:p>
                      <a:pPr marL="164465" algn="l">
                        <a:lnSpc>
                          <a:spcPct val="100000"/>
                        </a:lnSpc>
                        <a:spcAft>
                          <a:spcPts val="0"/>
                        </a:spcAft>
                      </a:pPr>
                      <a:endParaRPr lang="ru-RU" sz="1600" b="1" dirty="0" smtClean="0">
                        <a:solidFill>
                          <a:srgbClr val="2C395E"/>
                        </a:solidFill>
                        <a:effectLst/>
                        <a:latin typeface="Calibri" panose="020F0502020204030204" pitchFamily="34" charset="0"/>
                        <a:ea typeface="Times New Roman" panose="02020603050405020304" pitchFamily="18" charset="0"/>
                        <a:cs typeface="Calibri" panose="020F0502020204030204" pitchFamily="34" charset="0"/>
                      </a:endParaRPr>
                    </a:p>
                    <a:p>
                      <a:pPr marL="164465" algn="l">
                        <a:lnSpc>
                          <a:spcPct val="100000"/>
                        </a:lnSpc>
                        <a:spcAft>
                          <a:spcPts val="0"/>
                        </a:spcAft>
                      </a:pPr>
                      <a:r>
                        <a:rPr lang="ru-RU" sz="1600" b="1" dirty="0" smtClean="0">
                          <a:solidFill>
                            <a:srgbClr val="2C395E"/>
                          </a:solidFill>
                          <a:effectLst/>
                          <a:latin typeface="Calibri" panose="020F0502020204030204" pitchFamily="34" charset="0"/>
                          <a:ea typeface="Times New Roman" panose="02020603050405020304" pitchFamily="18" charset="0"/>
                          <a:cs typeface="Calibri" panose="020F0502020204030204" pitchFamily="34" charset="0"/>
                        </a:rPr>
                        <a:t>1300 ЕД. К 2023 ГОДУ ЦЕНТРОВ ДОБРОВОЛЬЧЕСТВА</a:t>
                      </a:r>
                      <a:endParaRPr lang="ru-RU" sz="1600" b="1" dirty="0">
                        <a:solidFill>
                          <a:srgbClr val="2C395E"/>
                        </a:solidFill>
                        <a:effectLst/>
                        <a:latin typeface="Calibri" panose="020F0502020204030204" pitchFamily="34" charset="0"/>
                        <a:ea typeface="Times New Roman" panose="02020603050405020304" pitchFamily="18" charset="0"/>
                        <a:cs typeface="Calibri" panose="020F0502020204030204" pitchFamily="34" charset="0"/>
                      </a:endParaRPr>
                    </a:p>
                  </a:txBody>
                  <a:tcPr marL="3299" marR="3299" marT="0" marB="0"/>
                </a:tc>
                <a:extLst>
                  <a:ext uri="{0D108BD9-81ED-4DB2-BD59-A6C34878D82A}">
                    <a16:rowId xmlns:a16="http://schemas.microsoft.com/office/drawing/2014/main" xmlns="" val="10001"/>
                  </a:ext>
                </a:extLst>
              </a:tr>
              <a:tr h="825603">
                <a:tc>
                  <a:txBody>
                    <a:bodyPr/>
                    <a:lstStyle/>
                    <a:p>
                      <a:pPr marL="164465" algn="l">
                        <a:lnSpc>
                          <a:spcPct val="100000"/>
                        </a:lnSpc>
                        <a:spcAft>
                          <a:spcPts val="0"/>
                        </a:spcAft>
                      </a:pPr>
                      <a:endParaRPr lang="ru-RU" sz="1600" b="1" dirty="0" smtClean="0">
                        <a:solidFill>
                          <a:srgbClr val="2C395E"/>
                        </a:solidFill>
                        <a:effectLst/>
                        <a:latin typeface="Calibri" panose="020F0502020204030204" pitchFamily="34" charset="0"/>
                        <a:cs typeface="Calibri" panose="020F0502020204030204" pitchFamily="34" charset="0"/>
                      </a:endParaRPr>
                    </a:p>
                    <a:p>
                      <a:pPr marL="164465" algn="l">
                        <a:lnSpc>
                          <a:spcPct val="100000"/>
                        </a:lnSpc>
                        <a:spcAft>
                          <a:spcPts val="0"/>
                        </a:spcAft>
                      </a:pPr>
                      <a:endParaRPr lang="ru-RU" sz="1600" b="1" dirty="0" smtClean="0">
                        <a:solidFill>
                          <a:srgbClr val="2C395E"/>
                        </a:solidFill>
                        <a:effectLst/>
                        <a:latin typeface="Calibri" panose="020F0502020204030204" pitchFamily="34" charset="0"/>
                        <a:cs typeface="Calibri" panose="020F0502020204030204" pitchFamily="34" charset="0"/>
                      </a:endParaRPr>
                    </a:p>
                    <a:p>
                      <a:pPr marL="164465" algn="l">
                        <a:lnSpc>
                          <a:spcPct val="100000"/>
                        </a:lnSpc>
                        <a:spcAft>
                          <a:spcPts val="0"/>
                        </a:spcAft>
                      </a:pPr>
                      <a:r>
                        <a:rPr lang="ru-RU" sz="1600" b="1" dirty="0" smtClean="0">
                          <a:solidFill>
                            <a:srgbClr val="2C395E"/>
                          </a:solidFill>
                          <a:effectLst/>
                          <a:latin typeface="Calibri" panose="020F0502020204030204" pitchFamily="34" charset="0"/>
                          <a:cs typeface="Calibri" panose="020F0502020204030204" pitchFamily="34" charset="0"/>
                        </a:rPr>
                        <a:t>КОЛИЧЕСТВО ПРОСМОТРОВ КОНТЕНТА, НАПРАВЛЕННОГО НА ПРОДВИЖЕНИЕ ТРАДИЦИОННЫХ РОССИЙСКИХ ДУХОВНО-НРАВСТВЕННЫХ ЦЕННОСТЕЙ</a:t>
                      </a:r>
                    </a:p>
                    <a:p>
                      <a:pPr marL="164465" algn="l">
                        <a:lnSpc>
                          <a:spcPct val="100000"/>
                        </a:lnSpc>
                        <a:spcAft>
                          <a:spcPts val="0"/>
                        </a:spcAft>
                      </a:pPr>
                      <a:endParaRPr lang="ru-RU" sz="1600" b="1" dirty="0">
                        <a:solidFill>
                          <a:srgbClr val="2C395E"/>
                        </a:solidFill>
                        <a:effectLst/>
                        <a:latin typeface="Calibri" panose="020F0502020204030204" pitchFamily="34" charset="0"/>
                        <a:ea typeface="Times New Roman" panose="02020603050405020304" pitchFamily="18" charset="0"/>
                        <a:cs typeface="Calibri" panose="020F0502020204030204" pitchFamily="34" charset="0"/>
                      </a:endParaRPr>
                    </a:p>
                  </a:txBody>
                  <a:tcPr marL="3299" marR="3299" marT="0" marB="0"/>
                </a:tc>
                <a:tc>
                  <a:txBody>
                    <a:bodyPr/>
                    <a:lstStyle/>
                    <a:p>
                      <a:pPr marL="164465" algn="l">
                        <a:lnSpc>
                          <a:spcPct val="100000"/>
                        </a:lnSpc>
                        <a:spcAft>
                          <a:spcPts val="0"/>
                        </a:spcAft>
                      </a:pPr>
                      <a:endParaRPr lang="ru-RU" sz="1600" b="1" dirty="0">
                        <a:solidFill>
                          <a:srgbClr val="2C395E"/>
                        </a:solidFill>
                        <a:effectLst/>
                        <a:latin typeface="Calibri" panose="020F0502020204030204" pitchFamily="34" charset="0"/>
                        <a:ea typeface="Times New Roman" panose="02020603050405020304" pitchFamily="18" charset="0"/>
                        <a:cs typeface="Calibri" panose="020F0502020204030204" pitchFamily="34" charset="0"/>
                      </a:endParaRPr>
                    </a:p>
                  </a:txBody>
                  <a:tcPr marL="3299" marR="3299" marT="0" marB="0"/>
                </a:tc>
                <a:extLst>
                  <a:ext uri="{0D108BD9-81ED-4DB2-BD59-A6C34878D82A}">
                    <a16:rowId xmlns:a16="http://schemas.microsoft.com/office/drawing/2014/main" xmlns="" val="10002"/>
                  </a:ext>
                </a:extLst>
              </a:tr>
              <a:tr h="503658">
                <a:tc>
                  <a:txBody>
                    <a:bodyPr/>
                    <a:lstStyle/>
                    <a:p>
                      <a:pPr marL="164465" algn="l">
                        <a:lnSpc>
                          <a:spcPct val="100000"/>
                        </a:lnSpc>
                        <a:spcAft>
                          <a:spcPts val="0"/>
                        </a:spcAft>
                      </a:pPr>
                      <a:endParaRPr lang="ru-RU" sz="1600" b="1" dirty="0" smtClean="0">
                        <a:solidFill>
                          <a:srgbClr val="2C395E"/>
                        </a:solidFill>
                        <a:effectLst/>
                        <a:latin typeface="Calibri" panose="020F0502020204030204" pitchFamily="34" charset="0"/>
                        <a:cs typeface="Calibri" panose="020F0502020204030204" pitchFamily="34" charset="0"/>
                      </a:endParaRPr>
                    </a:p>
                    <a:p>
                      <a:pPr marL="164465" algn="l">
                        <a:lnSpc>
                          <a:spcPct val="100000"/>
                        </a:lnSpc>
                        <a:spcAft>
                          <a:spcPts val="0"/>
                        </a:spcAft>
                      </a:pPr>
                      <a:r>
                        <a:rPr lang="ru-RU" sz="1600" b="1" dirty="0" smtClean="0">
                          <a:solidFill>
                            <a:srgbClr val="2C395E"/>
                          </a:solidFill>
                          <a:effectLst/>
                          <a:latin typeface="Calibri" panose="020F0502020204030204" pitchFamily="34" charset="0"/>
                          <a:cs typeface="Calibri" panose="020F0502020204030204" pitchFamily="34" charset="0"/>
                        </a:rPr>
                        <a:t>ДОЛЯ МОЛОДЫХ ЛЮДЕЙ, РАЗДЕЛЯЮЩИХ И ПОДДЕРЖИВАЮЩИХ ТРАДИЦИОННЫЕ РОССИЙСКИЕ ДУХОВНО-НРАВСТВЕННЫЕ ЦЕННОСТИ</a:t>
                      </a:r>
                    </a:p>
                    <a:p>
                      <a:pPr marL="164465" algn="l">
                        <a:lnSpc>
                          <a:spcPct val="100000"/>
                        </a:lnSpc>
                        <a:spcAft>
                          <a:spcPts val="0"/>
                        </a:spcAft>
                      </a:pPr>
                      <a:r>
                        <a:rPr lang="ru-RU" sz="1600" b="1" dirty="0" smtClean="0">
                          <a:solidFill>
                            <a:srgbClr val="2C395E"/>
                          </a:solidFill>
                          <a:effectLst/>
                          <a:latin typeface="Calibri" panose="020F0502020204030204" pitchFamily="34" charset="0"/>
                          <a:cs typeface="Calibri" panose="020F0502020204030204" pitchFamily="34" charset="0"/>
                        </a:rPr>
                        <a:t> </a:t>
                      </a:r>
                      <a:endParaRPr lang="ru-RU" sz="1600" b="1" dirty="0">
                        <a:solidFill>
                          <a:srgbClr val="2C395E"/>
                        </a:solidFill>
                        <a:effectLst/>
                        <a:latin typeface="Calibri" panose="020F0502020204030204" pitchFamily="34" charset="0"/>
                        <a:ea typeface="Times New Roman" panose="02020603050405020304" pitchFamily="18" charset="0"/>
                        <a:cs typeface="Calibri" panose="020F0502020204030204" pitchFamily="34" charset="0"/>
                      </a:endParaRPr>
                    </a:p>
                  </a:txBody>
                  <a:tcPr marL="3299" marR="3299" marT="0" marB="0"/>
                </a:tc>
                <a:tc>
                  <a:txBody>
                    <a:bodyPr/>
                    <a:lstStyle/>
                    <a:p>
                      <a:pPr marL="164465" algn="l">
                        <a:lnSpc>
                          <a:spcPct val="100000"/>
                        </a:lnSpc>
                        <a:spcAft>
                          <a:spcPts val="0"/>
                        </a:spcAft>
                      </a:pPr>
                      <a:r>
                        <a:rPr lang="ru-RU" sz="1600" b="1" kern="1200" dirty="0" smtClean="0">
                          <a:solidFill>
                            <a:srgbClr val="2C395E"/>
                          </a:solidFill>
                          <a:effectLst/>
                          <a:latin typeface="Calibri" panose="020F0502020204030204" pitchFamily="34" charset="0"/>
                          <a:ea typeface="+mn-ea"/>
                          <a:cs typeface="Calibri" panose="020F0502020204030204" pitchFamily="34" charset="0"/>
                        </a:rPr>
                        <a:t>КОЛИЧЕСТВО РАЗРАБОТАННЫХ МЕТОДИЧЕСКИХ МАТЕРИАЛОВ ПРОВЕДЕНИЯ ОБРАЗОВАТЕЛЬНЫХ ПРОГРАММ ДЛЯ ПЕДАГОГОВ И ЭКСПЕРТОВ, НАПРАВЛЕННЫХ НА ОБУЧЕНИЕ СОВРЕМЕННЫМ ИНСТРУМЕНТАМ В СФЕРЕ ОБРАЗОВАНИЯ, ВОСПИТАНИЯ И КОММУНИКАЦИИ</a:t>
                      </a:r>
                      <a:endParaRPr lang="ru-RU" sz="1600" b="1" dirty="0">
                        <a:solidFill>
                          <a:srgbClr val="2C395E"/>
                        </a:solidFill>
                        <a:effectLst/>
                        <a:latin typeface="Calibri" panose="020F0502020204030204" pitchFamily="34" charset="0"/>
                        <a:ea typeface="Times New Roman" panose="02020603050405020304" pitchFamily="18" charset="0"/>
                        <a:cs typeface="Calibri" panose="020F0502020204030204" pitchFamily="34" charset="0"/>
                      </a:endParaRPr>
                    </a:p>
                  </a:txBody>
                  <a:tcPr marL="3299" marR="3299" marT="0" marB="0"/>
                </a:tc>
                <a:extLst>
                  <a:ext uri="{0D108BD9-81ED-4DB2-BD59-A6C34878D82A}">
                    <a16:rowId xmlns:a16="http://schemas.microsoft.com/office/drawing/2014/main" xmlns="" val="10003"/>
                  </a:ext>
                </a:extLst>
              </a:tr>
              <a:tr h="351380">
                <a:tc>
                  <a:txBody>
                    <a:bodyPr/>
                    <a:lstStyle/>
                    <a:p>
                      <a:pPr marL="164465" algn="l">
                        <a:lnSpc>
                          <a:spcPct val="100000"/>
                        </a:lnSpc>
                      </a:pPr>
                      <a:r>
                        <a:rPr lang="ru-RU" sz="1600" b="1" dirty="0" smtClean="0">
                          <a:solidFill>
                            <a:srgbClr val="2C395E"/>
                          </a:solidFill>
                          <a:effectLst/>
                          <a:latin typeface="Calibri" panose="020F0502020204030204" pitchFamily="34" charset="0"/>
                          <a:cs typeface="Calibri" panose="020F0502020204030204" pitchFamily="34" charset="0"/>
                        </a:rPr>
                        <a:t>ДОЛЯ МОЛОДЫХ ЛЮДЕЙ, АКТИВНО ИСПОЛЬЗУЮЩИЕ ЕДИНУЮ ИНФОРМАЦИОННУЮ СИСТЕМУ В СФЕРЕ ДОБРОВОЛЬЧЕСКОЙ И ОБЩЕСТВЕННОЙ ДЕЯТЕЛЬНОСТИ «ДОБРО.РФ»</a:t>
                      </a:r>
                      <a:endParaRPr lang="ru-RU" sz="1600" b="1" dirty="0">
                        <a:solidFill>
                          <a:srgbClr val="2C395E"/>
                        </a:solidFill>
                        <a:effectLst/>
                        <a:latin typeface="Calibri" panose="020F0502020204030204" pitchFamily="34" charset="0"/>
                        <a:cs typeface="Calibri" panose="020F0502020204030204" pitchFamily="34" charset="0"/>
                      </a:endParaRPr>
                    </a:p>
                  </a:txBody>
                  <a:tcPr marL="3299" marR="3299" marT="0" marB="0" anchor="ctr"/>
                </a:tc>
                <a:tc>
                  <a:txBody>
                    <a:bodyPr/>
                    <a:lstStyle/>
                    <a:p>
                      <a:pPr marL="164465" marR="0" lvl="0" indent="0" algn="l"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2C395E"/>
                          </a:solidFill>
                          <a:effectLst/>
                          <a:latin typeface="Calibri" panose="020F0502020204030204" pitchFamily="34" charset="0"/>
                          <a:ea typeface="Times New Roman" panose="02020603050405020304" pitchFamily="18" charset="0"/>
                          <a:cs typeface="Calibri" panose="020F0502020204030204" pitchFamily="34" charset="0"/>
                        </a:rPr>
                        <a:t>ЕДИНАЯ</a:t>
                      </a:r>
                      <a:r>
                        <a:rPr lang="ru-RU" sz="1600" b="1" baseline="0" dirty="0" smtClean="0">
                          <a:solidFill>
                            <a:srgbClr val="2C395E"/>
                          </a:solidFill>
                          <a:effectLst/>
                          <a:latin typeface="Calibri" panose="020F0502020204030204" pitchFamily="34" charset="0"/>
                          <a:ea typeface="Times New Roman" panose="02020603050405020304" pitchFamily="18" charset="0"/>
                          <a:cs typeface="Calibri" panose="020F0502020204030204" pitchFamily="34" charset="0"/>
                        </a:rPr>
                        <a:t> ИНФОРМАЦИОННАЯ СИСТЕМА В СФЕРЕ РАЗВИТИЯ ДОБРОВОЛЬЧЕСТВА</a:t>
                      </a:r>
                      <a:endParaRPr lang="ru-RU" sz="1600" b="1" dirty="0" smtClean="0">
                        <a:solidFill>
                          <a:srgbClr val="2C395E"/>
                        </a:solidFill>
                        <a:effectLst/>
                        <a:latin typeface="Calibri" panose="020F0502020204030204" pitchFamily="34" charset="0"/>
                        <a:ea typeface="Times New Roman" panose="02020603050405020304" pitchFamily="18" charset="0"/>
                        <a:cs typeface="Calibri" panose="020F0502020204030204" pitchFamily="34" charset="0"/>
                      </a:endParaRPr>
                    </a:p>
                    <a:p>
                      <a:pPr marL="164465" algn="l">
                        <a:lnSpc>
                          <a:spcPct val="100000"/>
                        </a:lnSpc>
                      </a:pPr>
                      <a:endParaRPr lang="ru-RU" sz="1600" b="1" dirty="0">
                        <a:solidFill>
                          <a:srgbClr val="2C395E"/>
                        </a:solidFill>
                        <a:effectLst/>
                        <a:latin typeface="Calibri" panose="020F0502020204030204" pitchFamily="34" charset="0"/>
                        <a:cs typeface="Calibri" panose="020F0502020204030204" pitchFamily="34" charset="0"/>
                      </a:endParaRPr>
                    </a:p>
                  </a:txBody>
                  <a:tcPr marL="3299" marR="3299"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8647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8" y="-315416"/>
            <a:ext cx="12192000" cy="1600200"/>
          </a:xfrm>
        </p:spPr>
        <p:txBody>
          <a:bodyPr/>
          <a:lstStyle/>
          <a:p>
            <a:pPr>
              <a:lnSpc>
                <a:spcPct val="100000"/>
              </a:lnSpc>
            </a:pPr>
            <a:r>
              <a:rPr lang="ru-RU" sz="2400" b="1" dirty="0" smtClean="0">
                <a:solidFill>
                  <a:srgbClr val="2C395E"/>
                </a:solidFill>
                <a:effectLst/>
                <a:latin typeface="Calibri" panose="020F0502020204030204" pitchFamily="34" charset="0"/>
                <a:cs typeface="Calibri" panose="020F0502020204030204" pitchFamily="34" charset="0"/>
              </a:rPr>
              <a:t>ФЕДЕРАЛЬНЫЙ ПРОЕКТ «ПЕДАГОГИ И НАСТАВНИКИ» </a:t>
            </a:r>
            <a:br>
              <a:rPr lang="ru-RU" sz="2400" b="1" dirty="0" smtClean="0">
                <a:solidFill>
                  <a:srgbClr val="2C395E"/>
                </a:solidFill>
                <a:effectLst/>
                <a:latin typeface="Calibri" panose="020F0502020204030204" pitchFamily="34" charset="0"/>
                <a:cs typeface="Calibri" panose="020F0502020204030204" pitchFamily="34" charset="0"/>
              </a:rPr>
            </a:br>
            <a:r>
              <a:rPr lang="ru-RU" sz="2400" b="1" dirty="0" smtClean="0">
                <a:solidFill>
                  <a:srgbClr val="2C395E"/>
                </a:solidFill>
                <a:effectLst/>
                <a:latin typeface="Calibri" panose="020F0502020204030204" pitchFamily="34" charset="0"/>
                <a:cs typeface="Calibri" panose="020F0502020204030204" pitchFamily="34" charset="0"/>
              </a:rPr>
              <a:t>ЦЕЛЬ: </a:t>
            </a:r>
            <a:r>
              <a:rPr lang="ru-RU" sz="2400" b="1" i="1" dirty="0" smtClean="0">
                <a:solidFill>
                  <a:srgbClr val="2C395E"/>
                </a:solidFill>
                <a:effectLst/>
                <a:latin typeface="Calibri" panose="020F0502020204030204" pitchFamily="34" charset="0"/>
                <a:cs typeface="Calibri" panose="020F0502020204030204" pitchFamily="34" charset="0"/>
              </a:rPr>
              <a:t>СОКРАЩЕНО КОЛИЧЕСТВО ВАКАНТНЫХ ДОЛЖНОСТЕЙ В ОБРАЗОВАТЕЛЬНЫХ ОРГАНИЗАЦИЯХ</a:t>
            </a:r>
            <a:endParaRPr lang="ru-RU" sz="2400" b="1" dirty="0">
              <a:solidFill>
                <a:srgbClr val="2C395E"/>
              </a:solidFill>
              <a:effectLst/>
              <a:latin typeface="Calibri" panose="020F0502020204030204" pitchFamily="34" charset="0"/>
              <a:cs typeface="Calibri" panose="020F050202020403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244648530"/>
              </p:ext>
            </p:extLst>
          </p:nvPr>
        </p:nvGraphicFramePr>
        <p:xfrm>
          <a:off x="266110" y="1248580"/>
          <a:ext cx="11665296" cy="5656870"/>
        </p:xfrm>
        <a:graphic>
          <a:graphicData uri="http://schemas.openxmlformats.org/drawingml/2006/table">
            <a:tbl>
              <a:tblPr>
                <a:tableStyleId>{5C22544A-7EE6-4342-B048-85BDC9FD1C3A}</a:tableStyleId>
              </a:tblPr>
              <a:tblGrid>
                <a:gridCol w="11665296">
                  <a:extLst>
                    <a:ext uri="{9D8B030D-6E8A-4147-A177-3AD203B41FA5}">
                      <a16:colId xmlns:a16="http://schemas.microsoft.com/office/drawing/2014/main" xmlns="" val="20000"/>
                    </a:ext>
                  </a:extLst>
                </a:gridCol>
              </a:tblGrid>
              <a:tr h="346828">
                <a:tc>
                  <a:txBody>
                    <a:bodyPr/>
                    <a:lstStyle/>
                    <a:p>
                      <a:pPr algn="ctr">
                        <a:lnSpc>
                          <a:spcPct val="107000"/>
                        </a:lnSpc>
                      </a:pPr>
                      <a:r>
                        <a:rPr lang="ru-RU" sz="2400" b="1" dirty="0" smtClean="0">
                          <a:solidFill>
                            <a:schemeClr val="bg1"/>
                          </a:solidFill>
                          <a:effectLst/>
                        </a:rPr>
                        <a:t>ПОКАЗАТЕЛИ НАЦИОНАЛЬНОГО И ФЕДЕРАЛЬНОГО ПРОЕКТА</a:t>
                      </a:r>
                      <a:endParaRPr lang="ru-RU" sz="2400" b="1" dirty="0" smtClean="0">
                        <a:solidFill>
                          <a:schemeClr val="bg1"/>
                        </a:solidFill>
                        <a:effectLst/>
                        <a:latin typeface="Calibri" panose="020F0502020204030204" pitchFamily="34" charset="0"/>
                        <a:cs typeface="Times New Roman" panose="02020603050405020304" pitchFamily="18" charset="0"/>
                      </a:endParaRPr>
                    </a:p>
                    <a:p>
                      <a:pPr algn="just">
                        <a:lnSpc>
                          <a:spcPts val="1800"/>
                        </a:lnSpc>
                        <a:spcAft>
                          <a:spcPts val="0"/>
                        </a:spcAft>
                      </a:pPr>
                      <a:r>
                        <a:rPr lang="ru-RU" sz="1400" b="1" dirty="0" smtClean="0">
                          <a:solidFill>
                            <a:schemeClr val="bg1"/>
                          </a:solidFill>
                          <a:effectLst/>
                        </a:rPr>
                        <a:t> </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solidFill>
                      <a:srgbClr val="2C395E"/>
                    </a:solidFill>
                  </a:tcPr>
                </a:tc>
                <a:extLst>
                  <a:ext uri="{0D108BD9-81ED-4DB2-BD59-A6C34878D82A}">
                    <a16:rowId xmlns:a16="http://schemas.microsoft.com/office/drawing/2014/main" xmlns="" val="10000"/>
                  </a:ext>
                </a:extLst>
              </a:tr>
              <a:tr h="418342">
                <a:tc>
                  <a:txBody>
                    <a:bodyPr/>
                    <a:lstStyle/>
                    <a:p>
                      <a:pPr marL="285750" indent="-285750" algn="l">
                        <a:lnSpc>
                          <a:spcPct val="107000"/>
                        </a:lnSpc>
                        <a:buClr>
                          <a:schemeClr val="bg1"/>
                        </a:buClr>
                        <a:buFont typeface="Wingdings" panose="05000000000000000000" pitchFamily="2" charset="2"/>
                        <a:buChar char="q"/>
                      </a:pPr>
                      <a:r>
                        <a:rPr lang="ru-RU" sz="1400" b="1" dirty="0" smtClean="0">
                          <a:solidFill>
                            <a:schemeClr val="bg1"/>
                          </a:solidFill>
                          <a:effectLst/>
                          <a:latin typeface="Times New Roman" panose="02020603050405020304" pitchFamily="18" charset="0"/>
                          <a:cs typeface="Times New Roman" panose="02020603050405020304" pitchFamily="18" charset="0"/>
                        </a:rPr>
                        <a:t>ДОЛЯ СУБЪЕКТОВ, В КОТОРЫХ ЧИСЛО ВАКАНТНЫХ ДОЛЖНОСТЕЙ БОЛЕЕ 4% ОТ ОБЩЕГО ЧИСЛА ПЕДАГОГИЧЕСКИХ РАБОТНИКОВ И УПРАВЛЕНЧЕСКИХ КАДРОВ</a:t>
                      </a:r>
                      <a:endParaRPr lang="ru-RU" sz="1400" b="1" dirty="0">
                        <a:solidFill>
                          <a:schemeClr val="bg1"/>
                        </a:solidFill>
                        <a:effectLst/>
                        <a:latin typeface="Times New Roman" panose="02020603050405020304" pitchFamily="18" charset="0"/>
                        <a:cs typeface="Times New Roman" panose="02020603050405020304" pitchFamily="18" charset="0"/>
                      </a:endParaRPr>
                    </a:p>
                  </a:txBody>
                  <a:tcPr marL="17780" marR="17780" marT="0" marB="0">
                    <a:solidFill>
                      <a:srgbClr val="2C395E"/>
                    </a:solidFill>
                  </a:tcPr>
                </a:tc>
                <a:extLst>
                  <a:ext uri="{0D108BD9-81ED-4DB2-BD59-A6C34878D82A}">
                    <a16:rowId xmlns:a16="http://schemas.microsoft.com/office/drawing/2014/main" xmlns="" val="10001"/>
                  </a:ext>
                </a:extLst>
              </a:tr>
              <a:tr h="602981">
                <a:tc>
                  <a:txBody>
                    <a:bodyPr/>
                    <a:lstStyle/>
                    <a:p>
                      <a:pPr marL="285750" indent="-285750" algn="l">
                        <a:lnSpc>
                          <a:spcPct val="107000"/>
                        </a:lnSpc>
                        <a:buClr>
                          <a:schemeClr val="bg1"/>
                        </a:buClr>
                        <a:buFont typeface="Wingdings" panose="05000000000000000000" pitchFamily="2" charset="2"/>
                        <a:buChar char="q"/>
                      </a:pPr>
                      <a: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t>ПРОВЕДЕНЫ МЕРОПРИЯТИЯ ПО ОБЕСПЕЧЕНИЮ ДЕЯТЕЛЬНОСТИ СОВЕТНИКОВ ДИРЕКТОРА ПО ВОСПИТАНИЮ</a:t>
                      </a:r>
                      <a:b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t> И ВЗАИМОДЕЙСТВИЮ С ДЕТСКИМИ ОБЩЕСТВЕННЫМИ ОБЪЕДИНЕНИЯМИ В ПРОФЕССИОНАЛЬНЫХ ОБРАЗОВАТЕЛЬНЫХ ОРГАНИЗАЦИЯХ </a:t>
                      </a:r>
                      <a:endParaRPr lang="ru-RU" sz="1400" b="1" dirty="0">
                        <a:solidFill>
                          <a:schemeClr val="bg1"/>
                        </a:solidFill>
                        <a:effectLst/>
                        <a:latin typeface="Times New Roman" panose="02020603050405020304" pitchFamily="18" charset="0"/>
                        <a:cs typeface="Times New Roman" panose="02020603050405020304" pitchFamily="18" charset="0"/>
                      </a:endParaRPr>
                    </a:p>
                  </a:txBody>
                  <a:tcPr marL="17780" marR="17780" marT="0" marB="0">
                    <a:solidFill>
                      <a:srgbClr val="2C395E"/>
                    </a:solidFill>
                  </a:tcPr>
                </a:tc>
                <a:extLst>
                  <a:ext uri="{0D108BD9-81ED-4DB2-BD59-A6C34878D82A}">
                    <a16:rowId xmlns:a16="http://schemas.microsoft.com/office/drawing/2014/main" xmlns="" val="10002"/>
                  </a:ext>
                </a:extLst>
              </a:tr>
              <a:tr h="388355">
                <a:tc>
                  <a:txBody>
                    <a:bodyPr/>
                    <a:lstStyle/>
                    <a:p>
                      <a:pPr marL="285750" indent="-285750" algn="l">
                        <a:lnSpc>
                          <a:spcPct val="107000"/>
                        </a:lnSpc>
                        <a:buClr>
                          <a:schemeClr val="bg1"/>
                        </a:buClr>
                        <a:buFont typeface="Wingdings" panose="05000000000000000000" pitchFamily="2" charset="2"/>
                        <a:buChar char="q"/>
                      </a:pPr>
                      <a: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t>КОЛИЧЕСТВО ОБРАЗОВАТЕЛЬНЫХ ОРГАНИЗАЦИЙ, В КОТОРЫХ ВВЕДЕНА ДОЛЖНОСТЬ СОВЕТНИКА ДИРЕКТОРА</a:t>
                      </a:r>
                      <a:b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t> ПО ВОСПИТАНИЮ</a:t>
                      </a:r>
                      <a:endParaRPr lang="ru-RU" sz="1400" b="1" dirty="0">
                        <a:solidFill>
                          <a:schemeClr val="bg1"/>
                        </a:solidFill>
                        <a:effectLst/>
                        <a:latin typeface="Times New Roman" panose="02020603050405020304" pitchFamily="18" charset="0"/>
                        <a:cs typeface="Times New Roman" panose="02020603050405020304" pitchFamily="18" charset="0"/>
                      </a:endParaRPr>
                    </a:p>
                  </a:txBody>
                  <a:tcPr marL="17780" marR="17780" marT="0" marB="0">
                    <a:solidFill>
                      <a:srgbClr val="2C395E"/>
                    </a:solidFill>
                  </a:tcPr>
                </a:tc>
                <a:extLst>
                  <a:ext uri="{0D108BD9-81ED-4DB2-BD59-A6C34878D82A}">
                    <a16:rowId xmlns:a16="http://schemas.microsoft.com/office/drawing/2014/main" xmlns="" val="10003"/>
                  </a:ext>
                </a:extLst>
              </a:tr>
              <a:tr h="504056">
                <a:tc>
                  <a:txBody>
                    <a:bodyPr/>
                    <a:lstStyle/>
                    <a:p>
                      <a:pPr marL="285750" marR="0" lvl="0" indent="-285750" algn="l" defTabSz="914400" rtl="0" eaLnBrk="1" fontAlgn="auto" latinLnBrk="0" hangingPunct="1">
                        <a:lnSpc>
                          <a:spcPct val="107000"/>
                        </a:lnSpc>
                        <a:spcBef>
                          <a:spcPts val="0"/>
                        </a:spcBef>
                        <a:spcAft>
                          <a:spcPts val="0"/>
                        </a:spcAft>
                        <a:buClr>
                          <a:schemeClr val="bg1"/>
                        </a:buClr>
                        <a:buSzTx/>
                        <a:buFont typeface="Wingdings" panose="05000000000000000000" pitchFamily="2" charset="2"/>
                        <a:buChar char="q"/>
                        <a:tabLst/>
                        <a:defRPr/>
                      </a:pPr>
                      <a: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t>ОСУЩЕСТВЛЕНЫ ЕЖЕМЕСЯЧНЫЕ ФЕДЕРАЛЬНЫЕ ВЫПЛАТЫ СОВЕТНИКАМ ДИРЕКТОРОВ ПО ВОСПИТАНИЮ </a:t>
                      </a:r>
                      <a:b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br>
                      <a: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t>И ВЗАИМОДЕЙСТВИЮ С ДЕТСКИМИ ОБЩЕСТВЕННЫМИ ОБЪЕДИНЕНИЯМИ В ШКОЛАХ И КОЛЛЕДЖАХ </a:t>
                      </a:r>
                    </a:p>
                  </a:txBody>
                  <a:tcPr marL="17780" marR="17780" marT="0" marB="0">
                    <a:solidFill>
                      <a:srgbClr val="2C395E"/>
                    </a:solidFill>
                  </a:tcPr>
                </a:tc>
                <a:extLst>
                  <a:ext uri="{0D108BD9-81ED-4DB2-BD59-A6C34878D82A}">
                    <a16:rowId xmlns:a16="http://schemas.microsoft.com/office/drawing/2014/main" xmlns="" val="10004"/>
                  </a:ext>
                </a:extLst>
              </a:tr>
              <a:tr h="504056">
                <a:tc>
                  <a:txBody>
                    <a:bodyPr/>
                    <a:lstStyle/>
                    <a:p>
                      <a:pPr marL="285750" indent="-285750" algn="l">
                        <a:lnSpc>
                          <a:spcPct val="107000"/>
                        </a:lnSpc>
                        <a:buClr>
                          <a:schemeClr val="bg1"/>
                        </a:buClr>
                        <a:buFont typeface="Wingdings" panose="05000000000000000000" pitchFamily="2" charset="2"/>
                        <a:buChar char="q"/>
                      </a:pPr>
                      <a: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t>ОСУЩЕСТВЛЕНЫ ЕДИНОВРЕМЕННЫЕ КОМПЕНСАЦИОННЫЕ ВЫПЛАТЫ УЧИТЕЛЯМ В РАМКАХ РЕАЛИЗАЦИИ ПРОГРАММЫ "ЗЕМСКИЙ УЧИТЕЛЬ"</a:t>
                      </a:r>
                      <a:endParaRPr lang="ru-RU" sz="1400" b="1" dirty="0">
                        <a:solidFill>
                          <a:schemeClr val="bg1"/>
                        </a:solidFill>
                        <a:effectLst/>
                        <a:latin typeface="Times New Roman" panose="02020603050405020304" pitchFamily="18" charset="0"/>
                        <a:cs typeface="Times New Roman" panose="02020603050405020304" pitchFamily="18" charset="0"/>
                      </a:endParaRPr>
                    </a:p>
                  </a:txBody>
                  <a:tcPr marL="17780" marR="17780" marT="0" marB="0">
                    <a:solidFill>
                      <a:srgbClr val="2C395E"/>
                    </a:solidFill>
                  </a:tcPr>
                </a:tc>
                <a:extLst>
                  <a:ext uri="{0D108BD9-81ED-4DB2-BD59-A6C34878D82A}">
                    <a16:rowId xmlns:a16="http://schemas.microsoft.com/office/drawing/2014/main" xmlns="" val="10005"/>
                  </a:ext>
                </a:extLst>
              </a:tr>
              <a:tr h="504056">
                <a:tc>
                  <a:txBody>
                    <a:bodyPr/>
                    <a:lstStyle/>
                    <a:p>
                      <a:pPr marL="285750" indent="-285750" algn="l">
                        <a:lnSpc>
                          <a:spcPct val="107000"/>
                        </a:lnSpc>
                        <a:buClr>
                          <a:schemeClr val="bg1"/>
                        </a:buClr>
                        <a:buFont typeface="Wingdings" panose="05000000000000000000" pitchFamily="2" charset="2"/>
                        <a:buChar char="q"/>
                      </a:pPr>
                      <a: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t>В ОО ВЫСШЕГО ОБРАЗОВАНИЯ, ПОДВЕДОМСТВЕННЫХ МИНПРОСВЕЩЕНИЯ РОССИИ, СОЗДАНЫ КОМПЛЕКСНЫЕ ОБРАЗОВАТЕЛЬНО-ВОСПИТАТЕЛЬНЫЕ КЛАСТЕРЫ ПО ПОДГОТОВКЕ ВЫСОКОКВАЛИФИЦИРОВАННЫХ ПЕДАГОГИЧЕСКИХ КАДРОВ</a:t>
                      </a:r>
                      <a:endParaRPr lang="ru-RU" sz="1400" b="1" dirty="0">
                        <a:solidFill>
                          <a:schemeClr val="bg1"/>
                        </a:solidFill>
                        <a:effectLst/>
                        <a:latin typeface="Times New Roman" panose="02020603050405020304" pitchFamily="18" charset="0"/>
                        <a:cs typeface="Times New Roman" panose="02020603050405020304" pitchFamily="18" charset="0"/>
                      </a:endParaRPr>
                    </a:p>
                  </a:txBody>
                  <a:tcPr marL="17780" marR="17780" marT="0" marB="0">
                    <a:solidFill>
                      <a:srgbClr val="2C395E"/>
                    </a:solidFill>
                  </a:tcPr>
                </a:tc>
                <a:extLst>
                  <a:ext uri="{0D108BD9-81ED-4DB2-BD59-A6C34878D82A}">
                    <a16:rowId xmlns:a16="http://schemas.microsoft.com/office/drawing/2014/main" xmlns="" val="10006"/>
                  </a:ext>
                </a:extLst>
              </a:tr>
              <a:tr h="602981">
                <a:tc>
                  <a:txBody>
                    <a:bodyPr/>
                    <a:lstStyle/>
                    <a:p>
                      <a:pPr marL="285750" indent="-285750" algn="just">
                        <a:lnSpc>
                          <a:spcPts val="1800"/>
                        </a:lnSpc>
                        <a:spcAft>
                          <a:spcPts val="0"/>
                        </a:spcAft>
                        <a:buClr>
                          <a:schemeClr val="bg1"/>
                        </a:buClr>
                        <a:buFont typeface="Wingdings" panose="05000000000000000000" pitchFamily="2" charset="2"/>
                        <a:buChar char="q"/>
                      </a:pPr>
                      <a:r>
                        <a:rPr lang="ru-RU" sz="1400" b="1" spc="-1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ОБЕСПЕЧЕНО ПРОВЕДЕНИЕ ТЕЛЕВИЗИОННОГО ШОУ "КЛАССНАЯ ТЕМА", НАПРАВЛЕННОГО НА ПОВЫШЕНИЕ ПРЕСТИЖА ПРОФЕССИИ ПЕДАГОГА </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solidFill>
                      <a:srgbClr val="2C395E"/>
                    </a:solidFill>
                  </a:tcPr>
                </a:tc>
                <a:extLst>
                  <a:ext uri="{0D108BD9-81ED-4DB2-BD59-A6C34878D82A}">
                    <a16:rowId xmlns:a16="http://schemas.microsoft.com/office/drawing/2014/main" xmlns="" val="10007"/>
                  </a:ext>
                </a:extLst>
              </a:tr>
              <a:tr h="333123">
                <a:tc>
                  <a:txBody>
                    <a:bodyPr/>
                    <a:lstStyle/>
                    <a:p>
                      <a:pPr marL="285750" marR="0" lvl="0" indent="-285750" algn="just" defTabSz="914400" rtl="0" eaLnBrk="1" fontAlgn="auto" latinLnBrk="0" hangingPunct="1">
                        <a:lnSpc>
                          <a:spcPts val="1800"/>
                        </a:lnSpc>
                        <a:spcBef>
                          <a:spcPts val="0"/>
                        </a:spcBef>
                        <a:spcAft>
                          <a:spcPts val="0"/>
                        </a:spcAft>
                        <a:buClr>
                          <a:schemeClr val="bg1"/>
                        </a:buClr>
                        <a:buSzTx/>
                        <a:buFont typeface="Wingdings" panose="05000000000000000000" pitchFamily="2" charset="2"/>
                        <a:buChar char="q"/>
                        <a:tabLst/>
                        <a:defRPr/>
                      </a:pPr>
                      <a: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t>СОЗДАНЫ ВИДЕОМАТЕРИАЛЫ В ЦЕЛЯХ ИНФОРМАЦИОННОГО ОСВЕЩЕНИЯ ВСЕРОССИЙСКОГО КОНКУРСА "УЧИТЕЛЬ ГОДА РОССИИ" </a:t>
                      </a:r>
                    </a:p>
                  </a:txBody>
                  <a:tcPr marL="17780" marR="17780" marT="0" marB="0">
                    <a:solidFill>
                      <a:srgbClr val="2C395E"/>
                    </a:solidFill>
                  </a:tcPr>
                </a:tc>
                <a:extLst>
                  <a:ext uri="{0D108BD9-81ED-4DB2-BD59-A6C34878D82A}">
                    <a16:rowId xmlns:a16="http://schemas.microsoft.com/office/drawing/2014/main" xmlns="" val="10008"/>
                  </a:ext>
                </a:extLst>
              </a:tr>
              <a:tr h="602981">
                <a:tc>
                  <a:txBody>
                    <a:bodyPr/>
                    <a:lstStyle/>
                    <a:p>
                      <a:pPr marL="285750" marR="0" lvl="0" indent="-285750" algn="just" defTabSz="914400" rtl="0" eaLnBrk="1" fontAlgn="auto" latinLnBrk="0" hangingPunct="1">
                        <a:lnSpc>
                          <a:spcPts val="1800"/>
                        </a:lnSpc>
                        <a:spcBef>
                          <a:spcPts val="0"/>
                        </a:spcBef>
                        <a:spcAft>
                          <a:spcPts val="0"/>
                        </a:spcAft>
                        <a:buClr>
                          <a:schemeClr val="bg1"/>
                        </a:buClr>
                        <a:buSzTx/>
                        <a:buFont typeface="Wingdings" panose="05000000000000000000" pitchFamily="2" charset="2"/>
                        <a:buChar char="q"/>
                        <a:tabLst/>
                        <a:defRPr/>
                      </a:pPr>
                      <a:r>
                        <a:rPr lang="ru-RU" sz="1400" b="1" kern="1200" dirty="0" smtClean="0">
                          <a:solidFill>
                            <a:schemeClr val="bg1"/>
                          </a:solidFill>
                          <a:effectLst/>
                          <a:latin typeface="Times New Roman" panose="02020603050405020304" pitchFamily="18" charset="0"/>
                          <a:ea typeface="+mn-ea"/>
                          <a:cs typeface="Times New Roman" panose="02020603050405020304" pitchFamily="18" charset="0"/>
                        </a:rPr>
                        <a:t>ОРГАНИЗОВАН И ПРОВЕДЕН КОМПЛЕКС МЕРОПРИЯТИЙ "НОВАЯ ФИЛОСОФИЯ ВОСПИТАНИЯ" ДЛЯ СОВЕТНИКОВ ДИРЕКТОРА ПО ВОСПИТАНИЮ, ПЕДАГОГОВ ДОПОЛНИТЕЛЬНОГО ОБРАЗОВАНИЯ И ИНЫХ СПЕЦИАЛИСТОВ СФЕРЫ ВОСПИТАНИЯ</a:t>
                      </a:r>
                    </a:p>
                  </a:txBody>
                  <a:tcPr marL="17780" marR="17780" marT="0" marB="0">
                    <a:solidFill>
                      <a:srgbClr val="2C395E"/>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47395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a:xfrm>
            <a:off x="609600" y="116632"/>
            <a:ext cx="10972800" cy="1600200"/>
          </a:xfrm>
        </p:spPr>
        <p:txBody>
          <a:bodyPr/>
          <a:lstStyle/>
          <a:p>
            <a:pPr>
              <a:lnSpc>
                <a:spcPct val="100000"/>
              </a:lnSpc>
            </a:pPr>
            <a:r>
              <a:rPr lang="ru-RU" sz="2800" b="1" dirty="0" smtClean="0">
                <a:solidFill>
                  <a:schemeClr val="bg1"/>
                </a:solidFill>
                <a:effectLst/>
                <a:latin typeface="Calibri" panose="020F0502020204030204" pitchFamily="34" charset="0"/>
                <a:cs typeface="Calibri" panose="020F0502020204030204" pitchFamily="34" charset="0"/>
              </a:rPr>
              <a:t>ФЕДЕРАЛЬНЫЙ ПРОЕКТ «РОССИЯ – СТРАНА ВОЗМОЖНОСТЕЙ» </a:t>
            </a:r>
            <a:br>
              <a:rPr lang="ru-RU" sz="2800" b="1" dirty="0" smtClean="0">
                <a:solidFill>
                  <a:schemeClr val="bg1"/>
                </a:solidFill>
                <a:effectLst/>
                <a:latin typeface="Calibri" panose="020F0502020204030204" pitchFamily="34" charset="0"/>
                <a:cs typeface="Calibri" panose="020F0502020204030204" pitchFamily="34" charset="0"/>
              </a:rPr>
            </a:br>
            <a:r>
              <a:rPr lang="ru-RU" sz="2800" b="1" dirty="0" smtClean="0">
                <a:solidFill>
                  <a:schemeClr val="bg1"/>
                </a:solidFill>
                <a:effectLst/>
                <a:latin typeface="Calibri" panose="020F0502020204030204" pitchFamily="34" charset="0"/>
                <a:cs typeface="Calibri" panose="020F0502020204030204" pitchFamily="34" charset="0"/>
              </a:rPr>
              <a:t>ЦЕЛЬ : </a:t>
            </a:r>
            <a:r>
              <a:rPr lang="ru-RU" sz="2800" b="1" i="1" dirty="0" smtClean="0">
                <a:solidFill>
                  <a:schemeClr val="bg1"/>
                </a:solidFill>
                <a:effectLst/>
                <a:latin typeface="Calibri" panose="020F0502020204030204" pitchFamily="34" charset="0"/>
                <a:cs typeface="Calibri" panose="020F0502020204030204" pitchFamily="34" charset="0"/>
              </a:rPr>
              <a:t> </a:t>
            </a:r>
            <a:r>
              <a:rPr lang="ru-RU" sz="2800" b="1" dirty="0" smtClean="0">
                <a:solidFill>
                  <a:schemeClr val="bg1"/>
                </a:solidFill>
                <a:effectLst/>
                <a:latin typeface="Calibri" panose="020F0502020204030204" pitchFamily="34" charset="0"/>
                <a:cs typeface="Calibri" panose="020F0502020204030204" pitchFamily="34" charset="0"/>
              </a:rPr>
              <a:t>СОЗДАТЬ РАВНЫЕ ВОЗМОЖНОСТИ ДЛЯ САМОРЕАЛИЗАЦИИ ДЕТЕЙ И МОЛОДЕЖИ ВО ВСЕХ СУБЪЕКТАХ РОССИИ</a:t>
            </a:r>
            <a:endParaRPr lang="ru-RU" sz="2800" b="1" dirty="0">
              <a:solidFill>
                <a:schemeClr val="bg1"/>
              </a:solidFill>
              <a:effectLst/>
              <a:latin typeface="Calibri" panose="020F0502020204030204" pitchFamily="34" charset="0"/>
              <a:cs typeface="Calibri" panose="020F050202020403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509868142"/>
              </p:ext>
            </p:extLst>
          </p:nvPr>
        </p:nvGraphicFramePr>
        <p:xfrm>
          <a:off x="475928" y="1799758"/>
          <a:ext cx="11240144" cy="4717990"/>
        </p:xfrm>
        <a:graphic>
          <a:graphicData uri="http://schemas.openxmlformats.org/drawingml/2006/table">
            <a:tbl>
              <a:tblPr>
                <a:tableStyleId>{5C22544A-7EE6-4342-B048-85BDC9FD1C3A}</a:tableStyleId>
              </a:tblPr>
              <a:tblGrid>
                <a:gridCol w="11240144">
                  <a:extLst>
                    <a:ext uri="{9D8B030D-6E8A-4147-A177-3AD203B41FA5}">
                      <a16:colId xmlns:a16="http://schemas.microsoft.com/office/drawing/2014/main" xmlns="" val="20000"/>
                    </a:ext>
                  </a:extLst>
                </a:gridCol>
              </a:tblGrid>
              <a:tr h="346828">
                <a:tc>
                  <a:txBody>
                    <a:bodyPr/>
                    <a:lstStyle/>
                    <a:p>
                      <a:pPr algn="ctr">
                        <a:lnSpc>
                          <a:spcPct val="107000"/>
                        </a:lnSpc>
                      </a:pPr>
                      <a:r>
                        <a:rPr lang="ru-RU" sz="1800" b="1" dirty="0" smtClean="0">
                          <a:solidFill>
                            <a:srgbClr val="2C395E"/>
                          </a:solidFill>
                          <a:effectLst/>
                          <a:latin typeface="Calibri" panose="020F0502020204030204" pitchFamily="34" charset="0"/>
                          <a:cs typeface="Calibri" panose="020F0502020204030204" pitchFamily="34" charset="0"/>
                        </a:rPr>
                        <a:t>ПОКАЗАТЕЛИ НАЦИОНАЛЬНОГО И ФЕДЕРАЛЬНОГО ПРОЕКТА</a:t>
                      </a:r>
                    </a:p>
                    <a:p>
                      <a:pPr algn="just">
                        <a:lnSpc>
                          <a:spcPts val="1800"/>
                        </a:lnSpc>
                        <a:spcAft>
                          <a:spcPts val="0"/>
                        </a:spcAft>
                      </a:pPr>
                      <a:r>
                        <a:rPr lang="ru-RU" sz="1800" b="1" dirty="0" smtClean="0">
                          <a:solidFill>
                            <a:srgbClr val="2C395E"/>
                          </a:solidFill>
                          <a:effectLst/>
                          <a:latin typeface="Calibri" panose="020F0502020204030204" pitchFamily="34" charset="0"/>
                          <a:cs typeface="Calibri" panose="020F0502020204030204" pitchFamily="34" charset="0"/>
                        </a:rPr>
                        <a:t> </a:t>
                      </a:r>
                      <a:endParaRPr lang="ru-RU" sz="1800" b="1" dirty="0">
                        <a:solidFill>
                          <a:srgbClr val="2C395E"/>
                        </a:solidFill>
                        <a:effectLst/>
                        <a:latin typeface="Calibri" panose="020F0502020204030204" pitchFamily="34" charset="0"/>
                        <a:ea typeface="Times New Roman" panose="02020603050405020304" pitchFamily="18" charset="0"/>
                        <a:cs typeface="Calibri" panose="020F0502020204030204" pitchFamily="34" charset="0"/>
                      </a:endParaRPr>
                    </a:p>
                  </a:txBody>
                  <a:tcPr marL="17780" marR="17780" marT="0" marB="0" anchor="ctr"/>
                </a:tc>
                <a:extLst>
                  <a:ext uri="{0D108BD9-81ED-4DB2-BD59-A6C34878D82A}">
                    <a16:rowId xmlns:a16="http://schemas.microsoft.com/office/drawing/2014/main" xmlns="" val="10000"/>
                  </a:ext>
                </a:extLst>
              </a:tr>
              <a:tr h="446964">
                <a:tc>
                  <a:txBody>
                    <a:bodyPr/>
                    <a:lstStyle/>
                    <a:p>
                      <a:pPr marL="285750" indent="-285750">
                        <a:buClr>
                          <a:srgbClr val="2C395E"/>
                        </a:buClr>
                        <a:buFont typeface="Wingdings" panose="05000000000000000000" pitchFamily="2" charset="2"/>
                        <a:buChar char="q"/>
                      </a:pPr>
                      <a:r>
                        <a:rPr lang="ru-RU" sz="1800" b="1" dirty="0" smtClean="0">
                          <a:solidFill>
                            <a:srgbClr val="2C395E"/>
                          </a:solidFill>
                          <a:effectLst/>
                          <a:latin typeface="Calibri" panose="020F0502020204030204" pitchFamily="34" charset="0"/>
                          <a:ea typeface="Times New Roman" panose="02020603050405020304" pitchFamily="18" charset="0"/>
                          <a:cs typeface="Calibri" panose="020F0502020204030204" pitchFamily="34" charset="0"/>
                        </a:rPr>
                        <a:t>ДОЛЯ МОЛОДЫХ ЛЮДЕЙ, ВОВЛЕЧЕННЫХ В МЕРОПРИЯТИЯ, НАПРАВЛЕННЫЕ НА ПРОФЕССИОНАЛЬНОЕ РАЗВИТИЕ </a:t>
                      </a:r>
                      <a:endParaRPr lang="ru-RU" sz="1800" b="1" dirty="0">
                        <a:solidFill>
                          <a:srgbClr val="2C395E"/>
                        </a:solidFill>
                        <a:latin typeface="Calibri" panose="020F0502020204030204" pitchFamily="34" charset="0"/>
                        <a:cs typeface="Calibri" panose="020F0502020204030204" pitchFamily="34" charset="0"/>
                      </a:endParaRPr>
                    </a:p>
                  </a:txBody>
                  <a:tcPr marL="17780" marR="17780" marT="0" marB="0"/>
                </a:tc>
                <a:extLst>
                  <a:ext uri="{0D108BD9-81ED-4DB2-BD59-A6C34878D82A}">
                    <a16:rowId xmlns:a16="http://schemas.microsoft.com/office/drawing/2014/main" xmlns="" val="10001"/>
                  </a:ext>
                </a:extLst>
              </a:tr>
              <a:tr h="342481">
                <a:tc>
                  <a:txBody>
                    <a:bodyPr/>
                    <a:lstStyle/>
                    <a:p>
                      <a:pPr marL="285750" indent="-285750">
                        <a:buClr>
                          <a:srgbClr val="2C395E"/>
                        </a:buClr>
                        <a:buFont typeface="Wingdings" panose="05000000000000000000" pitchFamily="2" charset="2"/>
                        <a:buChar char="q"/>
                      </a:pPr>
                      <a:r>
                        <a:rPr lang="ru-RU" sz="1800" b="1" kern="1200" dirty="0" smtClean="0">
                          <a:solidFill>
                            <a:srgbClr val="2C395E"/>
                          </a:solidFill>
                          <a:effectLst/>
                          <a:latin typeface="Calibri" panose="020F0502020204030204" pitchFamily="34" charset="0"/>
                          <a:ea typeface="+mn-ea"/>
                          <a:cs typeface="Calibri" panose="020F0502020204030204" pitchFamily="34" charset="0"/>
                        </a:rPr>
                        <a:t>ОХВАТ МОЛОДЕЖИ ДЕЯТЕЛЬНОСТЬЮ ИНФРАСТРУКТУРОЙ МОЛОДЕЖНОЙ ПОЛИТИКИ</a:t>
                      </a:r>
                      <a:endParaRPr lang="ru-RU" sz="1800" b="1" dirty="0">
                        <a:solidFill>
                          <a:srgbClr val="2C395E"/>
                        </a:solidFill>
                        <a:latin typeface="Calibri" panose="020F0502020204030204" pitchFamily="34" charset="0"/>
                        <a:cs typeface="Calibri" panose="020F0502020204030204" pitchFamily="34" charset="0"/>
                      </a:endParaRPr>
                    </a:p>
                  </a:txBody>
                  <a:tcPr marL="17780" marR="17780" marT="0" marB="0"/>
                </a:tc>
                <a:extLst>
                  <a:ext uri="{0D108BD9-81ED-4DB2-BD59-A6C34878D82A}">
                    <a16:rowId xmlns:a16="http://schemas.microsoft.com/office/drawing/2014/main" xmlns="" val="10002"/>
                  </a:ext>
                </a:extLst>
              </a:tr>
              <a:tr h="388355">
                <a:tc>
                  <a:txBody>
                    <a:bodyPr/>
                    <a:lstStyle/>
                    <a:p>
                      <a:pPr marL="285750" indent="-285750">
                        <a:buClr>
                          <a:srgbClr val="2C395E"/>
                        </a:buClr>
                        <a:buFont typeface="Wingdings" panose="05000000000000000000" pitchFamily="2" charset="2"/>
                        <a:buChar char="q"/>
                      </a:pPr>
                      <a:r>
                        <a:rPr lang="ru-RU" sz="1800" b="1" kern="1200" dirty="0" smtClean="0">
                          <a:solidFill>
                            <a:srgbClr val="2C395E"/>
                          </a:solidFill>
                          <a:effectLst/>
                          <a:latin typeface="Calibri" panose="020F0502020204030204" pitchFamily="34" charset="0"/>
                          <a:ea typeface="+mn-ea"/>
                          <a:cs typeface="Calibri" panose="020F0502020204030204" pitchFamily="34" charset="0"/>
                        </a:rPr>
                        <a:t>ОРГАНИЗОВАН И ПРОВЕДЕН ВСЕРОССИЙСКИЙ МОЛОДЕЖНЫЙ ОБРАЗОВАТЕЛЬНЫЙ ФОРУМ "ТЕРРИТОРИЯ СМЫСЛОВ"</a:t>
                      </a:r>
                      <a:endParaRPr lang="ru-RU" sz="1800" b="1" dirty="0">
                        <a:solidFill>
                          <a:srgbClr val="2C395E"/>
                        </a:solidFill>
                        <a:latin typeface="Calibri" panose="020F0502020204030204" pitchFamily="34" charset="0"/>
                        <a:cs typeface="Calibri" panose="020F0502020204030204" pitchFamily="34" charset="0"/>
                      </a:endParaRPr>
                    </a:p>
                  </a:txBody>
                  <a:tcPr marL="17780" marR="17780" marT="0" marB="0"/>
                </a:tc>
                <a:extLst>
                  <a:ext uri="{0D108BD9-81ED-4DB2-BD59-A6C34878D82A}">
                    <a16:rowId xmlns:a16="http://schemas.microsoft.com/office/drawing/2014/main" xmlns="" val="10003"/>
                  </a:ext>
                </a:extLst>
              </a:tr>
              <a:tr h="504056">
                <a:tc>
                  <a:txBody>
                    <a:bodyPr/>
                    <a:lstStyle/>
                    <a:p>
                      <a:pPr marL="285750" indent="-285750">
                        <a:buClr>
                          <a:srgbClr val="2C395E"/>
                        </a:buClr>
                        <a:buFont typeface="Wingdings" panose="05000000000000000000" pitchFamily="2" charset="2"/>
                        <a:buChar char="q"/>
                      </a:pPr>
                      <a:r>
                        <a:rPr lang="ru-RU" sz="1800" b="1" kern="1200" dirty="0" smtClean="0">
                          <a:solidFill>
                            <a:srgbClr val="2C395E"/>
                          </a:solidFill>
                          <a:effectLst/>
                          <a:latin typeface="Calibri" panose="020F0502020204030204" pitchFamily="34" charset="0"/>
                          <a:ea typeface="+mn-ea"/>
                          <a:cs typeface="Calibri" panose="020F0502020204030204" pitchFamily="34" charset="0"/>
                        </a:rPr>
                        <a:t>ОБЕСПЕЧЕНО ПРОВЕДЕНИЕ МЕРОПРИЯТИЙ, НАПРАВЛЕННЫХ НА СОДЕЙСТВИЕ РАЗВИТИЮ СОЦИАЛЬНЫХ ЛИФТОВ, ПОДДЕРЖКИ ПРОЕКТОВ И ИНИЦИАТИВ, СОЗДАЮЩИХ ВОЗМОЖНОСТИ ДЛЯ ЛИЧНОСТНОЙ </a:t>
                      </a:r>
                      <a:br>
                        <a:rPr lang="ru-RU" sz="1800" b="1" kern="1200" dirty="0" smtClean="0">
                          <a:solidFill>
                            <a:srgbClr val="2C395E"/>
                          </a:solidFill>
                          <a:effectLst/>
                          <a:latin typeface="Calibri" panose="020F0502020204030204" pitchFamily="34" charset="0"/>
                          <a:ea typeface="+mn-ea"/>
                          <a:cs typeface="Calibri" panose="020F0502020204030204" pitchFamily="34" charset="0"/>
                        </a:rPr>
                      </a:br>
                      <a:r>
                        <a:rPr lang="ru-RU" sz="1800" b="1" kern="1200" dirty="0" smtClean="0">
                          <a:solidFill>
                            <a:srgbClr val="2C395E"/>
                          </a:solidFill>
                          <a:effectLst/>
                          <a:latin typeface="Calibri" panose="020F0502020204030204" pitchFamily="34" charset="0"/>
                          <a:ea typeface="+mn-ea"/>
                          <a:cs typeface="Calibri" panose="020F0502020204030204" pitchFamily="34" charset="0"/>
                        </a:rPr>
                        <a:t>И ПРОФЕССИОНАЛЬНОЙ САМОРЕАЛИЗАЦИИ ГРАЖДАН В РАЗЛИЧНЫХ СФЕРАХ ДЕЯТЕЛЬНОСТИ</a:t>
                      </a:r>
                      <a:endParaRPr lang="ru-RU" sz="1800" b="1" dirty="0">
                        <a:solidFill>
                          <a:srgbClr val="2C395E"/>
                        </a:solidFill>
                        <a:latin typeface="Calibri" panose="020F0502020204030204" pitchFamily="34" charset="0"/>
                        <a:cs typeface="Calibri" panose="020F0502020204030204" pitchFamily="34" charset="0"/>
                      </a:endParaRPr>
                    </a:p>
                  </a:txBody>
                  <a:tcPr marL="17780" marR="17780" marT="0" marB="0"/>
                </a:tc>
                <a:extLst>
                  <a:ext uri="{0D108BD9-81ED-4DB2-BD59-A6C34878D82A}">
                    <a16:rowId xmlns:a16="http://schemas.microsoft.com/office/drawing/2014/main" xmlns="" val="10004"/>
                  </a:ext>
                </a:extLst>
              </a:tr>
              <a:tr h="504056">
                <a:tc>
                  <a:txBody>
                    <a:bodyPr/>
                    <a:lstStyle/>
                    <a:p>
                      <a:pPr marL="285750" indent="-285750">
                        <a:buClr>
                          <a:srgbClr val="2C395E"/>
                        </a:buClr>
                        <a:buFont typeface="Wingdings" panose="05000000000000000000" pitchFamily="2" charset="2"/>
                        <a:buChar char="q"/>
                      </a:pPr>
                      <a:r>
                        <a:rPr lang="ru-RU" sz="1800" b="1" kern="1200" dirty="0" smtClean="0">
                          <a:solidFill>
                            <a:srgbClr val="2C395E"/>
                          </a:solidFill>
                          <a:effectLst/>
                          <a:latin typeface="Calibri" panose="020F0502020204030204" pitchFamily="34" charset="0"/>
                          <a:ea typeface="+mn-ea"/>
                          <a:cs typeface="Calibri" panose="020F0502020204030204" pitchFamily="34" charset="0"/>
                        </a:rPr>
                        <a:t>ОСУЩЕСТВЛЕНЫ МЕРОПРИЯТИЯ С ЦЕЛЬЮ ПРОХОЖДЕНИЯ КООРДИНАТОРАМИ МОЛОДЕЖНОЙ ПОЛИТИКИ КУРСОВ (ЛЕКЦИЙ, ПРОГРАММ) ПО РАБОТЕ В СФЕРЕ ГОСУДАРСТВЕННОЙ МОЛОДЕЖНОЙ ПОЛИТИКИ </a:t>
                      </a:r>
                      <a:br>
                        <a:rPr lang="ru-RU" sz="1800" b="1" kern="1200" dirty="0" smtClean="0">
                          <a:solidFill>
                            <a:srgbClr val="2C395E"/>
                          </a:solidFill>
                          <a:effectLst/>
                          <a:latin typeface="Calibri" panose="020F0502020204030204" pitchFamily="34" charset="0"/>
                          <a:ea typeface="+mn-ea"/>
                          <a:cs typeface="Calibri" panose="020F0502020204030204" pitchFamily="34" charset="0"/>
                        </a:rPr>
                      </a:br>
                      <a:r>
                        <a:rPr lang="ru-RU" sz="1800" b="1" kern="1200" dirty="0" smtClean="0">
                          <a:solidFill>
                            <a:srgbClr val="2C395E"/>
                          </a:solidFill>
                          <a:effectLst/>
                          <a:latin typeface="Calibri" panose="020F0502020204030204" pitchFamily="34" charset="0"/>
                          <a:ea typeface="+mn-ea"/>
                          <a:cs typeface="Calibri" panose="020F0502020204030204" pitchFamily="34" charset="0"/>
                        </a:rPr>
                        <a:t>И ТЕХНОЛОГИЯМ РАБОТЫ С МОЛОДЕЖЬЮ</a:t>
                      </a:r>
                      <a:endParaRPr lang="ru-RU" sz="1800" b="1" dirty="0">
                        <a:solidFill>
                          <a:srgbClr val="2C395E"/>
                        </a:solidFill>
                        <a:latin typeface="Calibri" panose="020F0502020204030204" pitchFamily="34" charset="0"/>
                        <a:cs typeface="Calibri" panose="020F0502020204030204" pitchFamily="34" charset="0"/>
                      </a:endParaRPr>
                    </a:p>
                  </a:txBody>
                  <a:tcPr marL="17780" marR="17780" marT="0" marB="0"/>
                </a:tc>
                <a:extLst>
                  <a:ext uri="{0D108BD9-81ED-4DB2-BD59-A6C34878D82A}">
                    <a16:rowId xmlns:a16="http://schemas.microsoft.com/office/drawing/2014/main" xmlns="" val="10005"/>
                  </a:ext>
                </a:extLst>
              </a:tr>
              <a:tr h="504056">
                <a:tc>
                  <a:txBody>
                    <a:bodyPr/>
                    <a:lstStyle/>
                    <a:p>
                      <a:pPr marL="285750" indent="-285750">
                        <a:buClr>
                          <a:srgbClr val="2C395E"/>
                        </a:buClr>
                        <a:buFont typeface="Wingdings" panose="05000000000000000000" pitchFamily="2" charset="2"/>
                        <a:buChar char="q"/>
                      </a:pPr>
                      <a:r>
                        <a:rPr lang="ru-RU" sz="1800" b="1" kern="1200" dirty="0" smtClean="0">
                          <a:solidFill>
                            <a:srgbClr val="2C395E"/>
                          </a:solidFill>
                          <a:effectLst/>
                          <a:latin typeface="Calibri" panose="020F0502020204030204" pitchFamily="34" charset="0"/>
                          <a:ea typeface="+mn-ea"/>
                          <a:cs typeface="Calibri" panose="020F0502020204030204" pitchFamily="34" charset="0"/>
                        </a:rPr>
                        <a:t>ОБЕСПЕЧЕНА ОРГАНИЗАЦИЯ И ПРОВЕДЕНИЕ КОНКУРСА УПРАВЛЕНЦЕВ "ЛИДЕРЫ РОССИИ"</a:t>
                      </a:r>
                      <a:endParaRPr lang="ru-RU" sz="1800" b="1" dirty="0">
                        <a:solidFill>
                          <a:srgbClr val="2C395E"/>
                        </a:solidFill>
                        <a:latin typeface="Calibri" panose="020F0502020204030204" pitchFamily="34" charset="0"/>
                        <a:cs typeface="Calibri" panose="020F0502020204030204" pitchFamily="34" charset="0"/>
                      </a:endParaRPr>
                    </a:p>
                  </a:txBody>
                  <a:tcPr marL="17780" marR="17780" marT="0" marB="0"/>
                </a:tc>
                <a:extLst>
                  <a:ext uri="{0D108BD9-81ED-4DB2-BD59-A6C34878D82A}">
                    <a16:rowId xmlns:a16="http://schemas.microsoft.com/office/drawing/2014/main" xmlns="" val="10006"/>
                  </a:ext>
                </a:extLst>
              </a:tr>
              <a:tr h="602981">
                <a:tc>
                  <a:txBody>
                    <a:bodyPr/>
                    <a:lstStyle/>
                    <a:p>
                      <a:pPr marL="285750" indent="-285750">
                        <a:buClr>
                          <a:srgbClr val="2C395E"/>
                        </a:buClr>
                        <a:buFont typeface="Wingdings" panose="05000000000000000000" pitchFamily="2" charset="2"/>
                        <a:buChar char="q"/>
                      </a:pPr>
                      <a:r>
                        <a:rPr lang="ru-RU" sz="1800" b="1" kern="1200" dirty="0" smtClean="0">
                          <a:solidFill>
                            <a:srgbClr val="2C395E"/>
                          </a:solidFill>
                          <a:effectLst/>
                          <a:latin typeface="Calibri" panose="020F0502020204030204" pitchFamily="34" charset="0"/>
                          <a:ea typeface="+mn-ea"/>
                          <a:cs typeface="Calibri" panose="020F0502020204030204" pitchFamily="34" charset="0"/>
                        </a:rPr>
                        <a:t>ОРГАНИЗОВАНЫ И ПРОВЕДЕНЫ ОБРАЗОВАТЕЛЬНЫЕ ЗАЕЗДЫ ДЛЯ МОЛОДЫХ ДЕЯТЕЛЕЙ КУЛЬТУРЫ И ИСКУССТВ "ТАВРИДА" В СОСТАВЕ АРТ-КЛАСТЕРА "ТАВРИДА"</a:t>
                      </a:r>
                      <a:endParaRPr lang="ru-RU" sz="1800" b="1" dirty="0">
                        <a:solidFill>
                          <a:srgbClr val="2C395E"/>
                        </a:solidFill>
                        <a:latin typeface="Calibri" panose="020F0502020204030204" pitchFamily="34" charset="0"/>
                        <a:cs typeface="Calibri" panose="020F0502020204030204" pitchFamily="34" charset="0"/>
                      </a:endParaRPr>
                    </a:p>
                  </a:txBody>
                  <a:tcPr marL="17780" marR="177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792259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334" y="2030348"/>
            <a:ext cx="5996940" cy="646430"/>
          </a:xfrm>
          <a:custGeom>
            <a:avLst/>
            <a:gdLst/>
            <a:ahLst/>
            <a:cxnLst/>
            <a:rect l="l" t="t" r="r" b="b"/>
            <a:pathLst>
              <a:path w="5996940" h="646430">
                <a:moveTo>
                  <a:pt x="0" y="646176"/>
                </a:moveTo>
                <a:lnTo>
                  <a:pt x="5996940" y="646176"/>
                </a:lnTo>
                <a:lnTo>
                  <a:pt x="5996940" y="0"/>
                </a:lnTo>
                <a:lnTo>
                  <a:pt x="0" y="0"/>
                </a:lnTo>
                <a:lnTo>
                  <a:pt x="0" y="646176"/>
                </a:lnTo>
                <a:close/>
              </a:path>
            </a:pathLst>
          </a:custGeom>
          <a:ln w="9906">
            <a:solidFill>
              <a:srgbClr val="B4C6E7"/>
            </a:solidFill>
          </a:ln>
        </p:spPr>
        <p:txBody>
          <a:bodyPr wrap="square" lIns="0" tIns="0" rIns="0" bIns="0" rtlCol="0"/>
          <a:lstStyle/>
          <a:p>
            <a:endParaRPr/>
          </a:p>
        </p:txBody>
      </p:sp>
      <p:sp>
        <p:nvSpPr>
          <p:cNvPr id="3" name="object 3"/>
          <p:cNvSpPr txBox="1"/>
          <p:nvPr/>
        </p:nvSpPr>
        <p:spPr>
          <a:xfrm>
            <a:off x="91693" y="2059940"/>
            <a:ext cx="5829935" cy="568960"/>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Tahoma"/>
                <a:cs typeface="Tahoma"/>
              </a:rPr>
              <a:t>Междисциплинарность</a:t>
            </a:r>
            <a:endParaRPr sz="1200">
              <a:latin typeface="Tahoma"/>
              <a:cs typeface="Tahoma"/>
            </a:endParaRPr>
          </a:p>
          <a:p>
            <a:pPr marL="12700" marR="5080">
              <a:lnSpc>
                <a:spcPts val="1400"/>
              </a:lnSpc>
              <a:spcBef>
                <a:spcPts val="80"/>
              </a:spcBef>
            </a:pPr>
            <a:r>
              <a:rPr sz="1200" spc="65" dirty="0">
                <a:latin typeface="Tahoma"/>
                <a:cs typeface="Tahoma"/>
              </a:rPr>
              <a:t>Сочетает</a:t>
            </a:r>
            <a:r>
              <a:rPr sz="1200" spc="60" dirty="0">
                <a:latin typeface="Tahoma"/>
                <a:cs typeface="Tahoma"/>
              </a:rPr>
              <a:t> </a:t>
            </a:r>
            <a:r>
              <a:rPr sz="1200" dirty="0">
                <a:latin typeface="Tahoma"/>
                <a:cs typeface="Tahoma"/>
              </a:rPr>
              <a:t>знания</a:t>
            </a:r>
            <a:r>
              <a:rPr sz="1200" spc="60" dirty="0">
                <a:latin typeface="Tahoma"/>
                <a:cs typeface="Tahoma"/>
              </a:rPr>
              <a:t> </a:t>
            </a:r>
            <a:r>
              <a:rPr sz="1200" dirty="0">
                <a:latin typeface="Tahoma"/>
                <a:cs typeface="Tahoma"/>
              </a:rPr>
              <a:t>из</a:t>
            </a:r>
            <a:r>
              <a:rPr sz="1200" spc="70" dirty="0">
                <a:latin typeface="Tahoma"/>
                <a:cs typeface="Tahoma"/>
              </a:rPr>
              <a:t> </a:t>
            </a:r>
            <a:r>
              <a:rPr sz="1200" dirty="0">
                <a:latin typeface="Tahoma"/>
                <a:cs typeface="Tahoma"/>
              </a:rPr>
              <a:t>науки,</a:t>
            </a:r>
            <a:r>
              <a:rPr sz="1200" spc="65" dirty="0">
                <a:latin typeface="Tahoma"/>
                <a:cs typeface="Tahoma"/>
              </a:rPr>
              <a:t> </a:t>
            </a:r>
            <a:r>
              <a:rPr sz="1200" spc="70" dirty="0">
                <a:latin typeface="Tahoma"/>
                <a:cs typeface="Tahoma"/>
              </a:rPr>
              <a:t>искусства,</a:t>
            </a:r>
            <a:r>
              <a:rPr sz="1200" spc="85" dirty="0">
                <a:latin typeface="Tahoma"/>
                <a:cs typeface="Tahoma"/>
              </a:rPr>
              <a:t> </a:t>
            </a:r>
            <a:r>
              <a:rPr sz="1200" dirty="0">
                <a:latin typeface="Tahoma"/>
                <a:cs typeface="Tahoma"/>
              </a:rPr>
              <a:t>технологий,</a:t>
            </a:r>
            <a:r>
              <a:rPr sz="1200" spc="65" dirty="0">
                <a:latin typeface="Tahoma"/>
                <a:cs typeface="Tahoma"/>
              </a:rPr>
              <a:t> </a:t>
            </a:r>
            <a:r>
              <a:rPr sz="1200" spc="75" dirty="0">
                <a:latin typeface="Tahoma"/>
                <a:cs typeface="Tahoma"/>
              </a:rPr>
              <a:t>социологии </a:t>
            </a:r>
            <a:r>
              <a:rPr sz="1200" spc="60" dirty="0">
                <a:latin typeface="Tahoma"/>
                <a:cs typeface="Tahoma"/>
              </a:rPr>
              <a:t>и</a:t>
            </a:r>
            <a:r>
              <a:rPr sz="1200" spc="70" dirty="0">
                <a:latin typeface="Tahoma"/>
                <a:cs typeface="Tahoma"/>
              </a:rPr>
              <a:t> </a:t>
            </a:r>
            <a:r>
              <a:rPr sz="1200" spc="90" dirty="0">
                <a:latin typeface="Tahoma"/>
                <a:cs typeface="Tahoma"/>
              </a:rPr>
              <a:t>экономики </a:t>
            </a:r>
            <a:r>
              <a:rPr sz="1200" spc="-10" dirty="0">
                <a:latin typeface="Tahoma"/>
                <a:cs typeface="Tahoma"/>
              </a:rPr>
              <a:t>для</a:t>
            </a:r>
            <a:r>
              <a:rPr sz="1200" spc="-50" dirty="0">
                <a:latin typeface="Tahoma"/>
                <a:cs typeface="Tahoma"/>
              </a:rPr>
              <a:t> </a:t>
            </a:r>
            <a:r>
              <a:rPr sz="1200" spc="90" dirty="0">
                <a:latin typeface="Tahoma"/>
                <a:cs typeface="Tahoma"/>
              </a:rPr>
              <a:t>решения</a:t>
            </a:r>
            <a:r>
              <a:rPr sz="1200" spc="-60" dirty="0">
                <a:latin typeface="Tahoma"/>
                <a:cs typeface="Tahoma"/>
              </a:rPr>
              <a:t> </a:t>
            </a:r>
            <a:r>
              <a:rPr sz="1200" spc="70" dirty="0">
                <a:latin typeface="Tahoma"/>
                <a:cs typeface="Tahoma"/>
              </a:rPr>
              <a:t>комплексных</a:t>
            </a:r>
            <a:r>
              <a:rPr sz="1200" spc="-70" dirty="0">
                <a:latin typeface="Tahoma"/>
                <a:cs typeface="Tahoma"/>
              </a:rPr>
              <a:t> </a:t>
            </a:r>
            <a:r>
              <a:rPr sz="1200" spc="40" dirty="0">
                <a:latin typeface="Tahoma"/>
                <a:cs typeface="Tahoma"/>
              </a:rPr>
              <a:t>задач</a:t>
            </a:r>
            <a:endParaRPr sz="1200">
              <a:latin typeface="Tahoma"/>
              <a:cs typeface="Tahoma"/>
            </a:endParaRPr>
          </a:p>
        </p:txBody>
      </p:sp>
      <p:sp>
        <p:nvSpPr>
          <p:cNvPr id="4" name="object 4"/>
          <p:cNvSpPr/>
          <p:nvPr/>
        </p:nvSpPr>
        <p:spPr>
          <a:xfrm>
            <a:off x="13334" y="2676525"/>
            <a:ext cx="5996940" cy="831850"/>
          </a:xfrm>
          <a:custGeom>
            <a:avLst/>
            <a:gdLst/>
            <a:ahLst/>
            <a:cxnLst/>
            <a:rect l="l" t="t" r="r" b="b"/>
            <a:pathLst>
              <a:path w="5996940" h="831850">
                <a:moveTo>
                  <a:pt x="0" y="831341"/>
                </a:moveTo>
                <a:lnTo>
                  <a:pt x="5996940" y="831341"/>
                </a:lnTo>
                <a:lnTo>
                  <a:pt x="5996940" y="0"/>
                </a:lnTo>
                <a:lnTo>
                  <a:pt x="0" y="0"/>
                </a:lnTo>
                <a:lnTo>
                  <a:pt x="0" y="831341"/>
                </a:lnTo>
                <a:close/>
              </a:path>
            </a:pathLst>
          </a:custGeom>
          <a:ln w="9906">
            <a:solidFill>
              <a:srgbClr val="B4C6E7"/>
            </a:solidFill>
          </a:ln>
        </p:spPr>
        <p:txBody>
          <a:bodyPr wrap="square" lIns="0" tIns="0" rIns="0" bIns="0" rtlCol="0"/>
          <a:lstStyle/>
          <a:p>
            <a:endParaRPr/>
          </a:p>
        </p:txBody>
      </p:sp>
      <p:sp>
        <p:nvSpPr>
          <p:cNvPr id="5" name="object 5"/>
          <p:cNvSpPr txBox="1"/>
          <p:nvPr/>
        </p:nvSpPr>
        <p:spPr>
          <a:xfrm>
            <a:off x="91693" y="2701035"/>
            <a:ext cx="5316220" cy="756920"/>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Tahoma"/>
                <a:cs typeface="Tahoma"/>
              </a:rPr>
              <a:t>Многоуровневое</a:t>
            </a:r>
            <a:r>
              <a:rPr sz="1200" b="1" dirty="0">
                <a:latin typeface="Tahoma"/>
                <a:cs typeface="Tahoma"/>
              </a:rPr>
              <a:t> </a:t>
            </a:r>
            <a:r>
              <a:rPr sz="1200" b="1" spc="-10" dirty="0">
                <a:latin typeface="Tahoma"/>
                <a:cs typeface="Tahoma"/>
              </a:rPr>
              <a:t>образование</a:t>
            </a:r>
            <a:endParaRPr sz="1200">
              <a:latin typeface="Tahoma"/>
              <a:cs typeface="Tahoma"/>
            </a:endParaRPr>
          </a:p>
          <a:p>
            <a:pPr marL="12700" marR="5080">
              <a:lnSpc>
                <a:spcPct val="98500"/>
              </a:lnSpc>
              <a:spcBef>
                <a:spcPts val="60"/>
              </a:spcBef>
            </a:pPr>
            <a:r>
              <a:rPr sz="1200" spc="60" dirty="0">
                <a:latin typeface="Tahoma"/>
                <a:cs typeface="Tahoma"/>
              </a:rPr>
              <a:t>Базовое</a:t>
            </a:r>
            <a:r>
              <a:rPr sz="1200" spc="-15" dirty="0">
                <a:latin typeface="Tahoma"/>
                <a:cs typeface="Tahoma"/>
              </a:rPr>
              <a:t> </a:t>
            </a:r>
            <a:r>
              <a:rPr sz="1200" spc="95" dirty="0">
                <a:latin typeface="Tahoma"/>
                <a:cs typeface="Tahoma"/>
              </a:rPr>
              <a:t>образование</a:t>
            </a:r>
            <a:r>
              <a:rPr sz="1200" spc="-10" dirty="0">
                <a:latin typeface="Tahoma"/>
                <a:cs typeface="Tahoma"/>
              </a:rPr>
              <a:t> </a:t>
            </a:r>
            <a:r>
              <a:rPr sz="1200" dirty="0">
                <a:latin typeface="Tahoma"/>
                <a:cs typeface="Tahoma"/>
              </a:rPr>
              <a:t>-</a:t>
            </a:r>
            <a:r>
              <a:rPr sz="1200" spc="-10" dirty="0">
                <a:latin typeface="Tahoma"/>
                <a:cs typeface="Tahoma"/>
              </a:rPr>
              <a:t> </a:t>
            </a:r>
            <a:r>
              <a:rPr sz="1200" spc="155" dirty="0">
                <a:latin typeface="Tahoma"/>
                <a:cs typeface="Tahoma"/>
              </a:rPr>
              <a:t>общее</a:t>
            </a:r>
            <a:r>
              <a:rPr sz="1200" spc="-25" dirty="0">
                <a:latin typeface="Tahoma"/>
                <a:cs typeface="Tahoma"/>
              </a:rPr>
              <a:t> </a:t>
            </a:r>
            <a:r>
              <a:rPr sz="1200" spc="-155" dirty="0">
                <a:latin typeface="Tahoma"/>
                <a:cs typeface="Tahoma"/>
              </a:rPr>
              <a:t>+</a:t>
            </a:r>
            <a:r>
              <a:rPr sz="1200" spc="-15" dirty="0">
                <a:latin typeface="Tahoma"/>
                <a:cs typeface="Tahoma"/>
              </a:rPr>
              <a:t> </a:t>
            </a:r>
            <a:r>
              <a:rPr sz="1200" spc="60" dirty="0">
                <a:latin typeface="Tahoma"/>
                <a:cs typeface="Tahoma"/>
              </a:rPr>
              <a:t>практические</a:t>
            </a:r>
            <a:r>
              <a:rPr sz="1200" spc="-30" dirty="0">
                <a:latin typeface="Tahoma"/>
                <a:cs typeface="Tahoma"/>
              </a:rPr>
              <a:t> </a:t>
            </a:r>
            <a:r>
              <a:rPr sz="1200" dirty="0">
                <a:latin typeface="Tahoma"/>
                <a:cs typeface="Tahoma"/>
              </a:rPr>
              <a:t>навыки</a:t>
            </a:r>
            <a:r>
              <a:rPr sz="1200" spc="-25" dirty="0">
                <a:latin typeface="Tahoma"/>
                <a:cs typeface="Tahoma"/>
              </a:rPr>
              <a:t> </a:t>
            </a:r>
            <a:r>
              <a:rPr sz="1200" spc="10" dirty="0">
                <a:latin typeface="Tahoma"/>
                <a:cs typeface="Tahoma"/>
              </a:rPr>
              <a:t>и </a:t>
            </a:r>
            <a:r>
              <a:rPr sz="1200" spc="70" dirty="0">
                <a:latin typeface="Tahoma"/>
                <a:cs typeface="Tahoma"/>
              </a:rPr>
              <a:t>специализированные</a:t>
            </a:r>
            <a:r>
              <a:rPr sz="1200" spc="30" dirty="0">
                <a:latin typeface="Tahoma"/>
                <a:cs typeface="Tahoma"/>
              </a:rPr>
              <a:t> </a:t>
            </a:r>
            <a:r>
              <a:rPr sz="1200" spc="85" dirty="0">
                <a:latin typeface="Tahoma"/>
                <a:cs typeface="Tahoma"/>
              </a:rPr>
              <a:t>сертификаты</a:t>
            </a:r>
            <a:r>
              <a:rPr sz="1200" spc="30" dirty="0">
                <a:latin typeface="Tahoma"/>
                <a:cs typeface="Tahoma"/>
              </a:rPr>
              <a:t> </a:t>
            </a:r>
            <a:r>
              <a:rPr sz="1200" spc="-114" dirty="0">
                <a:latin typeface="Tahoma"/>
                <a:cs typeface="Tahoma"/>
              </a:rPr>
              <a:t>(IT,</a:t>
            </a:r>
            <a:r>
              <a:rPr sz="1200" spc="55" dirty="0">
                <a:latin typeface="Tahoma"/>
                <a:cs typeface="Tahoma"/>
              </a:rPr>
              <a:t> </a:t>
            </a:r>
            <a:r>
              <a:rPr sz="1200" dirty="0">
                <a:latin typeface="Tahoma"/>
                <a:cs typeface="Tahoma"/>
              </a:rPr>
              <a:t>экология,</a:t>
            </a:r>
            <a:r>
              <a:rPr sz="1200" spc="65" dirty="0">
                <a:latin typeface="Tahoma"/>
                <a:cs typeface="Tahoma"/>
              </a:rPr>
              <a:t> </a:t>
            </a:r>
            <a:r>
              <a:rPr sz="1200" spc="55" dirty="0">
                <a:latin typeface="Tahoma"/>
                <a:cs typeface="Tahoma"/>
              </a:rPr>
              <a:t>бизнес).</a:t>
            </a:r>
            <a:r>
              <a:rPr sz="1200" spc="45" dirty="0">
                <a:latin typeface="Tahoma"/>
                <a:cs typeface="Tahoma"/>
              </a:rPr>
              <a:t> </a:t>
            </a:r>
            <a:r>
              <a:rPr sz="1200" spc="85" dirty="0">
                <a:latin typeface="Tahoma"/>
                <a:cs typeface="Tahoma"/>
              </a:rPr>
              <a:t>Обладает </a:t>
            </a:r>
            <a:r>
              <a:rPr sz="1200" spc="135" dirty="0">
                <a:latin typeface="Tahoma"/>
                <a:cs typeface="Tahoma"/>
              </a:rPr>
              <a:t>профессией,</a:t>
            </a:r>
            <a:r>
              <a:rPr sz="1200" spc="10" dirty="0">
                <a:latin typeface="Tahoma"/>
                <a:cs typeface="Tahoma"/>
              </a:rPr>
              <a:t> </a:t>
            </a:r>
            <a:r>
              <a:rPr sz="1200" spc="85" dirty="0">
                <a:latin typeface="Tahoma"/>
                <a:cs typeface="Tahoma"/>
              </a:rPr>
              <a:t>освоенной</a:t>
            </a:r>
            <a:r>
              <a:rPr sz="1200" spc="10" dirty="0">
                <a:latin typeface="Tahoma"/>
                <a:cs typeface="Tahoma"/>
              </a:rPr>
              <a:t> </a:t>
            </a:r>
            <a:r>
              <a:rPr sz="1200" spc="-70" dirty="0">
                <a:latin typeface="Tahoma"/>
                <a:cs typeface="Tahoma"/>
              </a:rPr>
              <a:t>в</a:t>
            </a:r>
            <a:r>
              <a:rPr sz="1200" spc="25" dirty="0">
                <a:latin typeface="Tahoma"/>
                <a:cs typeface="Tahoma"/>
              </a:rPr>
              <a:t> </a:t>
            </a:r>
            <a:r>
              <a:rPr sz="1200" spc="90" dirty="0">
                <a:latin typeface="Tahoma"/>
                <a:cs typeface="Tahoma"/>
              </a:rPr>
              <a:t>период</a:t>
            </a:r>
            <a:r>
              <a:rPr sz="1200" dirty="0">
                <a:latin typeface="Tahoma"/>
                <a:cs typeface="Tahoma"/>
              </a:rPr>
              <a:t> обучения </a:t>
            </a:r>
            <a:r>
              <a:rPr sz="1200" spc="-70" dirty="0">
                <a:latin typeface="Tahoma"/>
                <a:cs typeface="Tahoma"/>
              </a:rPr>
              <a:t>в</a:t>
            </a:r>
            <a:r>
              <a:rPr sz="1200" spc="25" dirty="0">
                <a:latin typeface="Tahoma"/>
                <a:cs typeface="Tahoma"/>
              </a:rPr>
              <a:t> </a:t>
            </a:r>
            <a:r>
              <a:rPr sz="1200" spc="70" dirty="0">
                <a:latin typeface="Tahoma"/>
                <a:cs typeface="Tahoma"/>
              </a:rPr>
              <a:t>школе</a:t>
            </a:r>
            <a:endParaRPr sz="1200">
              <a:latin typeface="Tahoma"/>
              <a:cs typeface="Tahoma"/>
            </a:endParaRPr>
          </a:p>
        </p:txBody>
      </p:sp>
      <p:grpSp>
        <p:nvGrpSpPr>
          <p:cNvPr id="6" name="object 6"/>
          <p:cNvGrpSpPr/>
          <p:nvPr/>
        </p:nvGrpSpPr>
        <p:grpSpPr>
          <a:xfrm>
            <a:off x="8254" y="1401952"/>
            <a:ext cx="6012180" cy="656590"/>
            <a:chOff x="8254" y="1401952"/>
            <a:chExt cx="6012180" cy="656590"/>
          </a:xfrm>
        </p:grpSpPr>
        <p:sp>
          <p:nvSpPr>
            <p:cNvPr id="7" name="object 7"/>
            <p:cNvSpPr/>
            <p:nvPr/>
          </p:nvSpPr>
          <p:spPr>
            <a:xfrm>
              <a:off x="13334" y="1407032"/>
              <a:ext cx="6002020" cy="646430"/>
            </a:xfrm>
            <a:custGeom>
              <a:avLst/>
              <a:gdLst/>
              <a:ahLst/>
              <a:cxnLst/>
              <a:rect l="l" t="t" r="r" b="b"/>
              <a:pathLst>
                <a:path w="6002020" h="646430">
                  <a:moveTo>
                    <a:pt x="6001512" y="0"/>
                  </a:moveTo>
                  <a:lnTo>
                    <a:pt x="0" y="0"/>
                  </a:lnTo>
                  <a:lnTo>
                    <a:pt x="0" y="646176"/>
                  </a:lnTo>
                  <a:lnTo>
                    <a:pt x="6001512" y="646176"/>
                  </a:lnTo>
                  <a:lnTo>
                    <a:pt x="6001512" y="0"/>
                  </a:lnTo>
                  <a:close/>
                </a:path>
              </a:pathLst>
            </a:custGeom>
            <a:solidFill>
              <a:srgbClr val="FFFFFF"/>
            </a:solidFill>
          </p:spPr>
          <p:txBody>
            <a:bodyPr wrap="square" lIns="0" tIns="0" rIns="0" bIns="0" rtlCol="0"/>
            <a:lstStyle/>
            <a:p>
              <a:endParaRPr/>
            </a:p>
          </p:txBody>
        </p:sp>
        <p:sp>
          <p:nvSpPr>
            <p:cNvPr id="8" name="object 8"/>
            <p:cNvSpPr/>
            <p:nvPr/>
          </p:nvSpPr>
          <p:spPr>
            <a:xfrm>
              <a:off x="13334" y="1407032"/>
              <a:ext cx="6002020" cy="646430"/>
            </a:xfrm>
            <a:custGeom>
              <a:avLst/>
              <a:gdLst/>
              <a:ahLst/>
              <a:cxnLst/>
              <a:rect l="l" t="t" r="r" b="b"/>
              <a:pathLst>
                <a:path w="6002020" h="646430">
                  <a:moveTo>
                    <a:pt x="0" y="646176"/>
                  </a:moveTo>
                  <a:lnTo>
                    <a:pt x="6001512" y="646176"/>
                  </a:lnTo>
                  <a:lnTo>
                    <a:pt x="6001512" y="0"/>
                  </a:lnTo>
                  <a:lnTo>
                    <a:pt x="0" y="0"/>
                  </a:lnTo>
                  <a:lnTo>
                    <a:pt x="0" y="646176"/>
                  </a:lnTo>
                  <a:close/>
                </a:path>
              </a:pathLst>
            </a:custGeom>
            <a:ln w="9906">
              <a:solidFill>
                <a:srgbClr val="B4C6E7"/>
              </a:solidFill>
            </a:ln>
          </p:spPr>
          <p:txBody>
            <a:bodyPr wrap="square" lIns="0" tIns="0" rIns="0" bIns="0" rtlCol="0"/>
            <a:lstStyle/>
            <a:p>
              <a:endParaRPr/>
            </a:p>
          </p:txBody>
        </p:sp>
      </p:grpSp>
      <p:sp>
        <p:nvSpPr>
          <p:cNvPr id="9" name="object 9"/>
          <p:cNvSpPr txBox="1"/>
          <p:nvPr/>
        </p:nvSpPr>
        <p:spPr>
          <a:xfrm>
            <a:off x="91693" y="1431035"/>
            <a:ext cx="5424170" cy="574675"/>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Tahoma"/>
                <a:cs typeface="Tahoma"/>
              </a:rPr>
              <a:t>Предпринимательское</a:t>
            </a:r>
            <a:r>
              <a:rPr sz="1200" b="1" spc="75" dirty="0">
                <a:latin typeface="Tahoma"/>
                <a:cs typeface="Tahoma"/>
              </a:rPr>
              <a:t> </a:t>
            </a:r>
            <a:r>
              <a:rPr sz="1200" b="1" spc="-10" dirty="0">
                <a:latin typeface="Tahoma"/>
                <a:cs typeface="Tahoma"/>
              </a:rPr>
              <a:t>мышление</a:t>
            </a:r>
            <a:endParaRPr sz="1200">
              <a:latin typeface="Tahoma"/>
              <a:cs typeface="Tahoma"/>
            </a:endParaRPr>
          </a:p>
          <a:p>
            <a:pPr marL="12700" marR="5080">
              <a:lnSpc>
                <a:spcPts val="1400"/>
              </a:lnSpc>
              <a:spcBef>
                <a:spcPts val="120"/>
              </a:spcBef>
            </a:pPr>
            <a:r>
              <a:rPr sz="1200" dirty="0">
                <a:latin typeface="Tahoma"/>
                <a:cs typeface="Tahoma"/>
              </a:rPr>
              <a:t>Готовность к</a:t>
            </a:r>
            <a:r>
              <a:rPr sz="1200" spc="15" dirty="0">
                <a:latin typeface="Tahoma"/>
                <a:cs typeface="Tahoma"/>
              </a:rPr>
              <a:t> </a:t>
            </a:r>
            <a:r>
              <a:rPr sz="1200" spc="60" dirty="0">
                <a:latin typeface="Tahoma"/>
                <a:cs typeface="Tahoma"/>
              </a:rPr>
              <a:t>инновациям,</a:t>
            </a:r>
            <a:r>
              <a:rPr sz="1200" dirty="0">
                <a:latin typeface="Tahoma"/>
                <a:cs typeface="Tahoma"/>
              </a:rPr>
              <a:t> </a:t>
            </a:r>
            <a:r>
              <a:rPr sz="1200" spc="65" dirty="0">
                <a:latin typeface="Tahoma"/>
                <a:cs typeface="Tahoma"/>
              </a:rPr>
              <a:t>генерация</a:t>
            </a:r>
            <a:r>
              <a:rPr sz="1200" spc="5" dirty="0">
                <a:latin typeface="Tahoma"/>
                <a:cs typeface="Tahoma"/>
              </a:rPr>
              <a:t> </a:t>
            </a:r>
            <a:r>
              <a:rPr sz="1200" spc="50" dirty="0">
                <a:latin typeface="Tahoma"/>
                <a:cs typeface="Tahoma"/>
              </a:rPr>
              <a:t>идей,</a:t>
            </a:r>
            <a:r>
              <a:rPr sz="1200" spc="5" dirty="0">
                <a:latin typeface="Tahoma"/>
                <a:cs typeface="Tahoma"/>
              </a:rPr>
              <a:t> </a:t>
            </a:r>
            <a:r>
              <a:rPr sz="1200" spc="70" dirty="0">
                <a:latin typeface="Tahoma"/>
                <a:cs typeface="Tahoma"/>
              </a:rPr>
              <a:t>нестандартные</a:t>
            </a:r>
            <a:r>
              <a:rPr sz="1200" spc="5" dirty="0">
                <a:latin typeface="Tahoma"/>
                <a:cs typeface="Tahoma"/>
              </a:rPr>
              <a:t> </a:t>
            </a:r>
            <a:r>
              <a:rPr sz="1200" spc="85" dirty="0">
                <a:latin typeface="Tahoma"/>
                <a:cs typeface="Tahoma"/>
              </a:rPr>
              <a:t>решения</a:t>
            </a:r>
            <a:r>
              <a:rPr sz="1200" spc="-5" dirty="0">
                <a:latin typeface="Tahoma"/>
                <a:cs typeface="Tahoma"/>
              </a:rPr>
              <a:t> </a:t>
            </a:r>
            <a:r>
              <a:rPr sz="1200" spc="10" dirty="0">
                <a:latin typeface="Tahoma"/>
                <a:cs typeface="Tahoma"/>
              </a:rPr>
              <a:t>и </a:t>
            </a:r>
            <a:r>
              <a:rPr sz="1200" spc="95" dirty="0">
                <a:latin typeface="Tahoma"/>
                <a:cs typeface="Tahoma"/>
              </a:rPr>
              <a:t>создание</a:t>
            </a:r>
            <a:r>
              <a:rPr sz="1200" spc="-40" dirty="0">
                <a:latin typeface="Tahoma"/>
                <a:cs typeface="Tahoma"/>
              </a:rPr>
              <a:t> </a:t>
            </a:r>
            <a:r>
              <a:rPr sz="1200" spc="40" dirty="0">
                <a:latin typeface="Tahoma"/>
                <a:cs typeface="Tahoma"/>
              </a:rPr>
              <a:t>проектов</a:t>
            </a:r>
            <a:endParaRPr sz="1200">
              <a:latin typeface="Tahoma"/>
              <a:cs typeface="Tahoma"/>
            </a:endParaRPr>
          </a:p>
        </p:txBody>
      </p:sp>
      <p:sp>
        <p:nvSpPr>
          <p:cNvPr id="10" name="object 10"/>
          <p:cNvSpPr/>
          <p:nvPr/>
        </p:nvSpPr>
        <p:spPr>
          <a:xfrm>
            <a:off x="6019419" y="2539364"/>
            <a:ext cx="6173470" cy="646430"/>
          </a:xfrm>
          <a:custGeom>
            <a:avLst/>
            <a:gdLst/>
            <a:ahLst/>
            <a:cxnLst/>
            <a:rect l="l" t="t" r="r" b="b"/>
            <a:pathLst>
              <a:path w="6173470" h="646430">
                <a:moveTo>
                  <a:pt x="0" y="646176"/>
                </a:moveTo>
                <a:lnTo>
                  <a:pt x="6172961" y="646176"/>
                </a:lnTo>
                <a:lnTo>
                  <a:pt x="6172961" y="0"/>
                </a:lnTo>
                <a:lnTo>
                  <a:pt x="0" y="0"/>
                </a:lnTo>
                <a:lnTo>
                  <a:pt x="0" y="646176"/>
                </a:lnTo>
                <a:close/>
              </a:path>
            </a:pathLst>
          </a:custGeom>
          <a:ln w="9906">
            <a:solidFill>
              <a:srgbClr val="B4C6E7"/>
            </a:solidFill>
          </a:ln>
        </p:spPr>
        <p:txBody>
          <a:bodyPr wrap="square" lIns="0" tIns="0" rIns="0" bIns="0" rtlCol="0"/>
          <a:lstStyle/>
          <a:p>
            <a:endParaRPr/>
          </a:p>
        </p:txBody>
      </p:sp>
      <p:sp>
        <p:nvSpPr>
          <p:cNvPr id="11" name="object 11"/>
          <p:cNvSpPr txBox="1"/>
          <p:nvPr/>
        </p:nvSpPr>
        <p:spPr>
          <a:xfrm>
            <a:off x="6098285" y="2563621"/>
            <a:ext cx="5620385" cy="574675"/>
          </a:xfrm>
          <a:prstGeom prst="rect">
            <a:avLst/>
          </a:prstGeom>
        </p:spPr>
        <p:txBody>
          <a:bodyPr vert="horz" wrap="square" lIns="0" tIns="12700" rIns="0" bIns="0" rtlCol="0">
            <a:spAutoFit/>
          </a:bodyPr>
          <a:lstStyle/>
          <a:p>
            <a:pPr marL="12700">
              <a:lnSpc>
                <a:spcPct val="100000"/>
              </a:lnSpc>
              <a:spcBef>
                <a:spcPts val="100"/>
              </a:spcBef>
            </a:pPr>
            <a:r>
              <a:rPr sz="1200" b="1" dirty="0">
                <a:latin typeface="Tahoma"/>
                <a:cs typeface="Tahoma"/>
              </a:rPr>
              <a:t>Ответственность</a:t>
            </a:r>
            <a:r>
              <a:rPr sz="1200" b="1" spc="-55" dirty="0">
                <a:latin typeface="Tahoma"/>
                <a:cs typeface="Tahoma"/>
              </a:rPr>
              <a:t> </a:t>
            </a:r>
            <a:r>
              <a:rPr sz="1200" b="1" dirty="0">
                <a:latin typeface="Tahoma"/>
                <a:cs typeface="Tahoma"/>
              </a:rPr>
              <a:t>и</a:t>
            </a:r>
            <a:r>
              <a:rPr sz="1200" b="1" spc="-40" dirty="0">
                <a:latin typeface="Tahoma"/>
                <a:cs typeface="Tahoma"/>
              </a:rPr>
              <a:t> </a:t>
            </a:r>
            <a:r>
              <a:rPr sz="1200" b="1" spc="-10" dirty="0">
                <a:latin typeface="Tahoma"/>
                <a:cs typeface="Tahoma"/>
              </a:rPr>
              <a:t>созидание</a:t>
            </a:r>
            <a:endParaRPr sz="1200" dirty="0">
              <a:latin typeface="Tahoma"/>
              <a:cs typeface="Tahoma"/>
            </a:endParaRPr>
          </a:p>
          <a:p>
            <a:pPr marL="12700" marR="5080">
              <a:lnSpc>
                <a:spcPts val="1400"/>
              </a:lnSpc>
              <a:spcBef>
                <a:spcPts val="125"/>
              </a:spcBef>
            </a:pPr>
            <a:r>
              <a:rPr sz="1200" spc="65" dirty="0">
                <a:latin typeface="Tahoma"/>
                <a:cs typeface="Tahoma"/>
              </a:rPr>
              <a:t>Уважает</a:t>
            </a:r>
            <a:r>
              <a:rPr sz="1200" spc="-25" dirty="0">
                <a:latin typeface="Tahoma"/>
                <a:cs typeface="Tahoma"/>
              </a:rPr>
              <a:t> </a:t>
            </a:r>
            <a:r>
              <a:rPr sz="1200" spc="110" dirty="0">
                <a:latin typeface="Tahoma"/>
                <a:cs typeface="Tahoma"/>
              </a:rPr>
              <a:t>прошлое</a:t>
            </a:r>
            <a:r>
              <a:rPr sz="1200" spc="-45" dirty="0">
                <a:latin typeface="Tahoma"/>
                <a:cs typeface="Tahoma"/>
              </a:rPr>
              <a:t> </a:t>
            </a:r>
            <a:r>
              <a:rPr sz="1200" spc="60" dirty="0">
                <a:latin typeface="Tahoma"/>
                <a:cs typeface="Tahoma"/>
              </a:rPr>
              <a:t>страны,</a:t>
            </a:r>
            <a:r>
              <a:rPr sz="1200" spc="-35" dirty="0">
                <a:latin typeface="Tahoma"/>
                <a:cs typeface="Tahoma"/>
              </a:rPr>
              <a:t> </a:t>
            </a:r>
            <a:r>
              <a:rPr sz="1200" spc="85" dirty="0">
                <a:latin typeface="Tahoma"/>
                <a:cs typeface="Tahoma"/>
              </a:rPr>
              <a:t>стремится</a:t>
            </a:r>
            <a:r>
              <a:rPr sz="1200" spc="-40" dirty="0">
                <a:latin typeface="Tahoma"/>
                <a:cs typeface="Tahoma"/>
              </a:rPr>
              <a:t> </a:t>
            </a:r>
            <a:r>
              <a:rPr sz="1200" dirty="0">
                <a:latin typeface="Tahoma"/>
                <a:cs typeface="Tahoma"/>
              </a:rPr>
              <a:t>к</a:t>
            </a:r>
            <a:r>
              <a:rPr sz="1200" spc="-25" dirty="0">
                <a:latin typeface="Tahoma"/>
                <a:cs typeface="Tahoma"/>
              </a:rPr>
              <a:t> </a:t>
            </a:r>
            <a:r>
              <a:rPr sz="1200" spc="85" dirty="0">
                <a:latin typeface="Tahoma"/>
                <a:cs typeface="Tahoma"/>
              </a:rPr>
              <a:t>созданию</a:t>
            </a:r>
            <a:r>
              <a:rPr sz="1200" spc="-40" dirty="0">
                <a:latin typeface="Tahoma"/>
                <a:cs typeface="Tahoma"/>
              </a:rPr>
              <a:t> </a:t>
            </a:r>
            <a:r>
              <a:rPr sz="1200" spc="130" dirty="0">
                <a:latin typeface="Tahoma"/>
                <a:cs typeface="Tahoma"/>
              </a:rPr>
              <a:t>семьи</a:t>
            </a:r>
            <a:r>
              <a:rPr sz="1200" spc="-40" dirty="0">
                <a:latin typeface="Tahoma"/>
                <a:cs typeface="Tahoma"/>
              </a:rPr>
              <a:t> </a:t>
            </a:r>
            <a:r>
              <a:rPr sz="1200" spc="60" dirty="0">
                <a:latin typeface="Tahoma"/>
                <a:cs typeface="Tahoma"/>
              </a:rPr>
              <a:t>и</a:t>
            </a:r>
            <a:r>
              <a:rPr sz="1200" spc="-30" dirty="0">
                <a:latin typeface="Tahoma"/>
                <a:cs typeface="Tahoma"/>
              </a:rPr>
              <a:t> </a:t>
            </a:r>
            <a:r>
              <a:rPr sz="1200" spc="70" dirty="0">
                <a:latin typeface="Tahoma"/>
                <a:cs typeface="Tahoma"/>
              </a:rPr>
              <a:t>осознает,</a:t>
            </a:r>
            <a:r>
              <a:rPr sz="1200" spc="-30" dirty="0">
                <a:latin typeface="Tahoma"/>
                <a:cs typeface="Tahoma"/>
              </a:rPr>
              <a:t> </a:t>
            </a:r>
            <a:r>
              <a:rPr sz="1200" spc="-25" dirty="0">
                <a:latin typeface="Tahoma"/>
                <a:cs typeface="Tahoma"/>
              </a:rPr>
              <a:t>что </a:t>
            </a:r>
            <a:r>
              <a:rPr sz="1200" spc="70" dirty="0">
                <a:latin typeface="Tahoma"/>
                <a:cs typeface="Tahoma"/>
              </a:rPr>
              <a:t>процветание</a:t>
            </a:r>
            <a:r>
              <a:rPr sz="1200" spc="-10" dirty="0">
                <a:latin typeface="Tahoma"/>
                <a:cs typeface="Tahoma"/>
              </a:rPr>
              <a:t> </a:t>
            </a:r>
            <a:r>
              <a:rPr sz="1200" spc="75" dirty="0">
                <a:latin typeface="Tahoma"/>
                <a:cs typeface="Tahoma"/>
              </a:rPr>
              <a:t>страны</a:t>
            </a:r>
            <a:r>
              <a:rPr sz="1200" spc="-25" dirty="0">
                <a:latin typeface="Tahoma"/>
                <a:cs typeface="Tahoma"/>
              </a:rPr>
              <a:t> </a:t>
            </a:r>
            <a:r>
              <a:rPr sz="1200" dirty="0">
                <a:latin typeface="Tahoma"/>
                <a:cs typeface="Tahoma"/>
              </a:rPr>
              <a:t>ведет</a:t>
            </a:r>
            <a:r>
              <a:rPr sz="1200" spc="-10" dirty="0">
                <a:latin typeface="Tahoma"/>
                <a:cs typeface="Tahoma"/>
              </a:rPr>
              <a:t> </a:t>
            </a:r>
            <a:r>
              <a:rPr sz="1200" dirty="0">
                <a:latin typeface="Tahoma"/>
                <a:cs typeface="Tahoma"/>
              </a:rPr>
              <a:t>к</a:t>
            </a:r>
            <a:r>
              <a:rPr sz="1200" spc="-5" dirty="0">
                <a:latin typeface="Tahoma"/>
                <a:cs typeface="Tahoma"/>
              </a:rPr>
              <a:t> </a:t>
            </a:r>
            <a:r>
              <a:rPr sz="1200" spc="95" dirty="0">
                <a:latin typeface="Tahoma"/>
                <a:cs typeface="Tahoma"/>
              </a:rPr>
              <a:t>собственному</a:t>
            </a:r>
            <a:r>
              <a:rPr sz="1200" spc="-15" dirty="0">
                <a:latin typeface="Tahoma"/>
                <a:cs typeface="Tahoma"/>
              </a:rPr>
              <a:t> </a:t>
            </a:r>
            <a:r>
              <a:rPr sz="1200" spc="70" dirty="0">
                <a:latin typeface="Tahoma"/>
                <a:cs typeface="Tahoma"/>
              </a:rPr>
              <a:t>успеху</a:t>
            </a:r>
            <a:r>
              <a:rPr sz="1200" spc="-10" dirty="0">
                <a:latin typeface="Tahoma"/>
                <a:cs typeface="Tahoma"/>
              </a:rPr>
              <a:t> </a:t>
            </a:r>
            <a:r>
              <a:rPr sz="1200" spc="60" dirty="0">
                <a:latin typeface="Tahoma"/>
                <a:cs typeface="Tahoma"/>
              </a:rPr>
              <a:t>и</a:t>
            </a:r>
            <a:r>
              <a:rPr sz="1200" spc="-15" dirty="0">
                <a:latin typeface="Tahoma"/>
                <a:cs typeface="Tahoma"/>
              </a:rPr>
              <a:t> </a:t>
            </a:r>
            <a:r>
              <a:rPr sz="1200" spc="55" dirty="0">
                <a:latin typeface="Tahoma"/>
                <a:cs typeface="Tahoma"/>
              </a:rPr>
              <a:t>счастью</a:t>
            </a:r>
            <a:endParaRPr sz="1200" dirty="0">
              <a:latin typeface="Tahoma"/>
              <a:cs typeface="Tahoma"/>
            </a:endParaRPr>
          </a:p>
        </p:txBody>
      </p:sp>
      <p:sp>
        <p:nvSpPr>
          <p:cNvPr id="12" name="object 12"/>
          <p:cNvSpPr/>
          <p:nvPr/>
        </p:nvSpPr>
        <p:spPr>
          <a:xfrm>
            <a:off x="6019419" y="1214247"/>
            <a:ext cx="6173470" cy="647065"/>
          </a:xfrm>
          <a:custGeom>
            <a:avLst/>
            <a:gdLst/>
            <a:ahLst/>
            <a:cxnLst/>
            <a:rect l="l" t="t" r="r" b="b"/>
            <a:pathLst>
              <a:path w="6173470" h="647064">
                <a:moveTo>
                  <a:pt x="0" y="646938"/>
                </a:moveTo>
                <a:lnTo>
                  <a:pt x="6172961" y="646938"/>
                </a:lnTo>
                <a:lnTo>
                  <a:pt x="6172961" y="0"/>
                </a:lnTo>
                <a:lnTo>
                  <a:pt x="0" y="0"/>
                </a:lnTo>
                <a:lnTo>
                  <a:pt x="0" y="646938"/>
                </a:lnTo>
                <a:close/>
              </a:path>
            </a:pathLst>
          </a:custGeom>
          <a:ln w="9906">
            <a:solidFill>
              <a:srgbClr val="B4C6E7"/>
            </a:solidFill>
          </a:ln>
        </p:spPr>
        <p:txBody>
          <a:bodyPr wrap="square" lIns="0" tIns="0" rIns="0" bIns="0" rtlCol="0"/>
          <a:lstStyle/>
          <a:p>
            <a:endParaRPr/>
          </a:p>
        </p:txBody>
      </p:sp>
      <p:sp>
        <p:nvSpPr>
          <p:cNvPr id="13" name="object 13"/>
          <p:cNvSpPr txBox="1"/>
          <p:nvPr/>
        </p:nvSpPr>
        <p:spPr>
          <a:xfrm>
            <a:off x="6098285" y="1239011"/>
            <a:ext cx="5843905" cy="574040"/>
          </a:xfrm>
          <a:prstGeom prst="rect">
            <a:avLst/>
          </a:prstGeom>
        </p:spPr>
        <p:txBody>
          <a:bodyPr vert="horz" wrap="square" lIns="0" tIns="12700" rIns="0" bIns="0" rtlCol="0">
            <a:spAutoFit/>
          </a:bodyPr>
          <a:lstStyle/>
          <a:p>
            <a:pPr marL="12700">
              <a:lnSpc>
                <a:spcPct val="100000"/>
              </a:lnSpc>
              <a:spcBef>
                <a:spcPts val="100"/>
              </a:spcBef>
            </a:pPr>
            <a:r>
              <a:rPr sz="1200" b="1" dirty="0">
                <a:latin typeface="Tahoma"/>
                <a:cs typeface="Tahoma"/>
              </a:rPr>
              <a:t>Участие </a:t>
            </a:r>
            <a:r>
              <a:rPr sz="1200" b="1" spc="-95" dirty="0">
                <a:latin typeface="Tahoma"/>
                <a:cs typeface="Tahoma"/>
              </a:rPr>
              <a:t>в</a:t>
            </a:r>
            <a:r>
              <a:rPr sz="1200" b="1" spc="20" dirty="0">
                <a:latin typeface="Tahoma"/>
                <a:cs typeface="Tahoma"/>
              </a:rPr>
              <a:t> </a:t>
            </a:r>
            <a:r>
              <a:rPr sz="1200" b="1" dirty="0">
                <a:latin typeface="Tahoma"/>
                <a:cs typeface="Tahoma"/>
              </a:rPr>
              <a:t>общественной</a:t>
            </a:r>
            <a:r>
              <a:rPr sz="1200" b="1" spc="10" dirty="0">
                <a:latin typeface="Tahoma"/>
                <a:cs typeface="Tahoma"/>
              </a:rPr>
              <a:t> </a:t>
            </a:r>
            <a:r>
              <a:rPr sz="1200" b="1" spc="-10" dirty="0">
                <a:latin typeface="Tahoma"/>
                <a:cs typeface="Tahoma"/>
              </a:rPr>
              <a:t>жизни</a:t>
            </a:r>
            <a:endParaRPr sz="1200">
              <a:latin typeface="Tahoma"/>
              <a:cs typeface="Tahoma"/>
            </a:endParaRPr>
          </a:p>
          <a:p>
            <a:pPr marL="12700">
              <a:lnSpc>
                <a:spcPts val="1420"/>
              </a:lnSpc>
              <a:spcBef>
                <a:spcPts val="40"/>
              </a:spcBef>
            </a:pPr>
            <a:r>
              <a:rPr sz="1200" spc="245" dirty="0">
                <a:latin typeface="Tahoma"/>
                <a:cs typeface="Tahoma"/>
              </a:rPr>
              <a:t>С</a:t>
            </a:r>
            <a:r>
              <a:rPr sz="1200" spc="80" dirty="0">
                <a:latin typeface="Tahoma"/>
                <a:cs typeface="Tahoma"/>
              </a:rPr>
              <a:t> </a:t>
            </a:r>
            <a:r>
              <a:rPr sz="1200" spc="45" dirty="0">
                <a:latin typeface="Tahoma"/>
                <a:cs typeface="Tahoma"/>
              </a:rPr>
              <a:t>детства</a:t>
            </a:r>
            <a:r>
              <a:rPr sz="1200" spc="85" dirty="0">
                <a:latin typeface="Tahoma"/>
                <a:cs typeface="Tahoma"/>
              </a:rPr>
              <a:t> </a:t>
            </a:r>
            <a:r>
              <a:rPr sz="1200" dirty="0">
                <a:latin typeface="Tahoma"/>
                <a:cs typeface="Tahoma"/>
              </a:rPr>
              <a:t>прививали</a:t>
            </a:r>
            <a:r>
              <a:rPr sz="1200" spc="55" dirty="0">
                <a:latin typeface="Tahoma"/>
                <a:cs typeface="Tahoma"/>
              </a:rPr>
              <a:t> </a:t>
            </a:r>
            <a:r>
              <a:rPr sz="1200" spc="60" dirty="0">
                <a:latin typeface="Tahoma"/>
                <a:cs typeface="Tahoma"/>
              </a:rPr>
              <a:t>ценность</a:t>
            </a:r>
            <a:r>
              <a:rPr sz="1200" spc="65" dirty="0">
                <a:latin typeface="Tahoma"/>
                <a:cs typeface="Tahoma"/>
              </a:rPr>
              <a:t> </a:t>
            </a:r>
            <a:r>
              <a:rPr sz="1200" dirty="0">
                <a:latin typeface="Tahoma"/>
                <a:cs typeface="Tahoma"/>
              </a:rPr>
              <a:t>активного</a:t>
            </a:r>
            <a:r>
              <a:rPr sz="1200" spc="85" dirty="0">
                <a:latin typeface="Tahoma"/>
                <a:cs typeface="Tahoma"/>
              </a:rPr>
              <a:t> </a:t>
            </a:r>
            <a:r>
              <a:rPr sz="1200" dirty="0">
                <a:latin typeface="Tahoma"/>
                <a:cs typeface="Tahoma"/>
              </a:rPr>
              <a:t>участия</a:t>
            </a:r>
            <a:r>
              <a:rPr sz="1200" spc="80" dirty="0">
                <a:latin typeface="Tahoma"/>
                <a:cs typeface="Tahoma"/>
              </a:rPr>
              <a:t> </a:t>
            </a:r>
            <a:r>
              <a:rPr sz="1200" spc="-70" dirty="0">
                <a:latin typeface="Tahoma"/>
                <a:cs typeface="Tahoma"/>
              </a:rPr>
              <a:t>в</a:t>
            </a:r>
            <a:r>
              <a:rPr sz="1200" spc="85" dirty="0">
                <a:latin typeface="Tahoma"/>
                <a:cs typeface="Tahoma"/>
              </a:rPr>
              <a:t> </a:t>
            </a:r>
            <a:r>
              <a:rPr sz="1200" spc="80" dirty="0">
                <a:latin typeface="Tahoma"/>
                <a:cs typeface="Tahoma"/>
              </a:rPr>
              <a:t>обществе;</a:t>
            </a:r>
            <a:r>
              <a:rPr sz="1200" spc="70" dirty="0">
                <a:latin typeface="Tahoma"/>
                <a:cs typeface="Tahoma"/>
              </a:rPr>
              <a:t> </a:t>
            </a:r>
            <a:r>
              <a:rPr sz="1200" spc="-10" dirty="0">
                <a:latin typeface="Tahoma"/>
                <a:cs typeface="Tahoma"/>
              </a:rPr>
              <a:t>готов</a:t>
            </a:r>
            <a:endParaRPr sz="1200">
              <a:latin typeface="Tahoma"/>
              <a:cs typeface="Tahoma"/>
            </a:endParaRPr>
          </a:p>
          <a:p>
            <a:pPr marL="12700">
              <a:lnSpc>
                <a:spcPts val="1420"/>
              </a:lnSpc>
            </a:pPr>
            <a:r>
              <a:rPr sz="1200" spc="75" dirty="0">
                <a:latin typeface="Tahoma"/>
                <a:cs typeface="Tahoma"/>
              </a:rPr>
              <a:t>принимать</a:t>
            </a:r>
            <a:r>
              <a:rPr sz="1200" spc="-35" dirty="0">
                <a:latin typeface="Tahoma"/>
                <a:cs typeface="Tahoma"/>
              </a:rPr>
              <a:t> </a:t>
            </a:r>
            <a:r>
              <a:rPr sz="1200" spc="60" dirty="0">
                <a:latin typeface="Tahoma"/>
                <a:cs typeface="Tahoma"/>
              </a:rPr>
              <a:t>участие</a:t>
            </a:r>
            <a:r>
              <a:rPr sz="1200" spc="-15" dirty="0">
                <a:latin typeface="Tahoma"/>
                <a:cs typeface="Tahoma"/>
              </a:rPr>
              <a:t> </a:t>
            </a:r>
            <a:r>
              <a:rPr sz="1200" spc="-70" dirty="0">
                <a:latin typeface="Tahoma"/>
                <a:cs typeface="Tahoma"/>
              </a:rPr>
              <a:t>в</a:t>
            </a:r>
            <a:r>
              <a:rPr sz="1200" spc="-20" dirty="0">
                <a:latin typeface="Tahoma"/>
                <a:cs typeface="Tahoma"/>
              </a:rPr>
              <a:t> </a:t>
            </a:r>
            <a:r>
              <a:rPr sz="1200" spc="70" dirty="0">
                <a:latin typeface="Tahoma"/>
                <a:cs typeface="Tahoma"/>
              </a:rPr>
              <a:t>выборах</a:t>
            </a:r>
            <a:r>
              <a:rPr sz="1200" spc="-15" dirty="0">
                <a:latin typeface="Tahoma"/>
                <a:cs typeface="Tahoma"/>
              </a:rPr>
              <a:t> </a:t>
            </a:r>
            <a:r>
              <a:rPr sz="1200" spc="60" dirty="0">
                <a:latin typeface="Tahoma"/>
                <a:cs typeface="Tahoma"/>
              </a:rPr>
              <a:t>и</a:t>
            </a:r>
            <a:r>
              <a:rPr sz="1200" spc="-15" dirty="0">
                <a:latin typeface="Tahoma"/>
                <a:cs typeface="Tahoma"/>
              </a:rPr>
              <a:t> </a:t>
            </a:r>
            <a:r>
              <a:rPr sz="1200" spc="45" dirty="0">
                <a:latin typeface="Tahoma"/>
                <a:cs typeface="Tahoma"/>
              </a:rPr>
              <a:t>инициативах</a:t>
            </a:r>
            <a:r>
              <a:rPr sz="1200" spc="-10" dirty="0">
                <a:latin typeface="Tahoma"/>
                <a:cs typeface="Tahoma"/>
              </a:rPr>
              <a:t> </a:t>
            </a:r>
            <a:r>
              <a:rPr sz="1200" spc="85" dirty="0">
                <a:latin typeface="Tahoma"/>
                <a:cs typeface="Tahoma"/>
              </a:rPr>
              <a:t>по</a:t>
            </a:r>
            <a:r>
              <a:rPr sz="1200" spc="-20" dirty="0">
                <a:latin typeface="Tahoma"/>
                <a:cs typeface="Tahoma"/>
              </a:rPr>
              <a:t> </a:t>
            </a:r>
            <a:r>
              <a:rPr sz="1200" spc="50" dirty="0">
                <a:latin typeface="Tahoma"/>
                <a:cs typeface="Tahoma"/>
              </a:rPr>
              <a:t>улучшению</a:t>
            </a:r>
            <a:r>
              <a:rPr sz="1200" spc="-30" dirty="0">
                <a:latin typeface="Tahoma"/>
                <a:cs typeface="Tahoma"/>
              </a:rPr>
              <a:t> </a:t>
            </a:r>
            <a:r>
              <a:rPr sz="1200" dirty="0">
                <a:latin typeface="Tahoma"/>
                <a:cs typeface="Tahoma"/>
              </a:rPr>
              <a:t>жизни</a:t>
            </a:r>
            <a:r>
              <a:rPr sz="1200" spc="-25" dirty="0">
                <a:latin typeface="Tahoma"/>
                <a:cs typeface="Tahoma"/>
              </a:rPr>
              <a:t> </a:t>
            </a:r>
            <a:r>
              <a:rPr sz="1200" spc="-70" dirty="0">
                <a:latin typeface="Tahoma"/>
                <a:cs typeface="Tahoma"/>
              </a:rPr>
              <a:t>в</a:t>
            </a:r>
            <a:r>
              <a:rPr sz="1200" spc="-10" dirty="0">
                <a:latin typeface="Tahoma"/>
                <a:cs typeface="Tahoma"/>
              </a:rPr>
              <a:t> </a:t>
            </a:r>
            <a:r>
              <a:rPr sz="1200" spc="95" dirty="0">
                <a:latin typeface="Tahoma"/>
                <a:cs typeface="Tahoma"/>
              </a:rPr>
              <a:t>стране</a:t>
            </a:r>
            <a:endParaRPr sz="1200">
              <a:latin typeface="Tahoma"/>
              <a:cs typeface="Tahoma"/>
            </a:endParaRPr>
          </a:p>
        </p:txBody>
      </p:sp>
      <p:sp>
        <p:nvSpPr>
          <p:cNvPr id="14" name="object 14"/>
          <p:cNvSpPr/>
          <p:nvPr/>
        </p:nvSpPr>
        <p:spPr>
          <a:xfrm>
            <a:off x="6019419" y="4693539"/>
            <a:ext cx="6173470" cy="831850"/>
          </a:xfrm>
          <a:custGeom>
            <a:avLst/>
            <a:gdLst/>
            <a:ahLst/>
            <a:cxnLst/>
            <a:rect l="l" t="t" r="r" b="b"/>
            <a:pathLst>
              <a:path w="6173470" h="831850">
                <a:moveTo>
                  <a:pt x="0" y="831342"/>
                </a:moveTo>
                <a:lnTo>
                  <a:pt x="6172961" y="831342"/>
                </a:lnTo>
                <a:lnTo>
                  <a:pt x="6172961" y="0"/>
                </a:lnTo>
                <a:lnTo>
                  <a:pt x="0" y="0"/>
                </a:lnTo>
                <a:lnTo>
                  <a:pt x="0" y="831342"/>
                </a:lnTo>
                <a:close/>
              </a:path>
            </a:pathLst>
          </a:custGeom>
          <a:ln w="9906">
            <a:solidFill>
              <a:srgbClr val="B4C6E7"/>
            </a:solidFill>
          </a:ln>
        </p:spPr>
        <p:txBody>
          <a:bodyPr wrap="square" lIns="0" tIns="0" rIns="0" bIns="0" rtlCol="0"/>
          <a:lstStyle/>
          <a:p>
            <a:endParaRPr/>
          </a:p>
        </p:txBody>
      </p:sp>
      <p:sp>
        <p:nvSpPr>
          <p:cNvPr id="15" name="object 15"/>
          <p:cNvSpPr txBox="1"/>
          <p:nvPr/>
        </p:nvSpPr>
        <p:spPr>
          <a:xfrm>
            <a:off x="6098285" y="4718304"/>
            <a:ext cx="5466080" cy="756920"/>
          </a:xfrm>
          <a:prstGeom prst="rect">
            <a:avLst/>
          </a:prstGeom>
        </p:spPr>
        <p:txBody>
          <a:bodyPr vert="horz" wrap="square" lIns="0" tIns="12700" rIns="0" bIns="0" rtlCol="0">
            <a:spAutoFit/>
          </a:bodyPr>
          <a:lstStyle/>
          <a:p>
            <a:pPr marL="12700" algn="just">
              <a:lnSpc>
                <a:spcPct val="100000"/>
              </a:lnSpc>
              <a:spcBef>
                <a:spcPts val="100"/>
              </a:spcBef>
            </a:pPr>
            <a:r>
              <a:rPr sz="1200" b="1" spc="-20" dirty="0">
                <a:latin typeface="Tahoma"/>
                <a:cs typeface="Tahoma"/>
              </a:rPr>
              <a:t>Служение</a:t>
            </a:r>
            <a:r>
              <a:rPr sz="1200" b="1" spc="-25" dirty="0">
                <a:latin typeface="Tahoma"/>
                <a:cs typeface="Tahoma"/>
              </a:rPr>
              <a:t> </a:t>
            </a:r>
            <a:r>
              <a:rPr sz="1200" b="1" spc="-10" dirty="0">
                <a:latin typeface="Tahoma"/>
                <a:cs typeface="Tahoma"/>
              </a:rPr>
              <a:t>обществу</a:t>
            </a:r>
            <a:endParaRPr sz="1200">
              <a:latin typeface="Tahoma"/>
              <a:cs typeface="Tahoma"/>
            </a:endParaRPr>
          </a:p>
          <a:p>
            <a:pPr marL="12700" marR="5080" algn="just">
              <a:lnSpc>
                <a:spcPct val="98500"/>
              </a:lnSpc>
              <a:spcBef>
                <a:spcPts val="60"/>
              </a:spcBef>
            </a:pPr>
            <a:r>
              <a:rPr sz="1200" spc="30" dirty="0">
                <a:latin typeface="Tahoma"/>
                <a:cs typeface="Tahoma"/>
              </a:rPr>
              <a:t>Участвует</a:t>
            </a:r>
            <a:r>
              <a:rPr sz="1200" spc="-45" dirty="0">
                <a:latin typeface="Tahoma"/>
                <a:cs typeface="Tahoma"/>
              </a:rPr>
              <a:t> </a:t>
            </a:r>
            <a:r>
              <a:rPr sz="1200" spc="-70" dirty="0">
                <a:latin typeface="Tahoma"/>
                <a:cs typeface="Tahoma"/>
              </a:rPr>
              <a:t>в</a:t>
            </a:r>
            <a:r>
              <a:rPr sz="1200" spc="-40" dirty="0">
                <a:latin typeface="Tahoma"/>
                <a:cs typeface="Tahoma"/>
              </a:rPr>
              <a:t> </a:t>
            </a:r>
            <a:r>
              <a:rPr sz="1200" spc="65" dirty="0">
                <a:latin typeface="Tahoma"/>
                <a:cs typeface="Tahoma"/>
              </a:rPr>
              <a:t>социальных</a:t>
            </a:r>
            <a:r>
              <a:rPr sz="1200" spc="-45" dirty="0">
                <a:latin typeface="Tahoma"/>
                <a:cs typeface="Tahoma"/>
              </a:rPr>
              <a:t> </a:t>
            </a:r>
            <a:r>
              <a:rPr sz="1200" spc="15" dirty="0">
                <a:latin typeface="Tahoma"/>
                <a:cs typeface="Tahoma"/>
              </a:rPr>
              <a:t>движениях</a:t>
            </a:r>
            <a:r>
              <a:rPr sz="1200" spc="-55" dirty="0">
                <a:latin typeface="Tahoma"/>
                <a:cs typeface="Tahoma"/>
              </a:rPr>
              <a:t> </a:t>
            </a:r>
            <a:r>
              <a:rPr sz="1200" spc="60" dirty="0">
                <a:latin typeface="Tahoma"/>
                <a:cs typeface="Tahoma"/>
              </a:rPr>
              <a:t>и</a:t>
            </a:r>
            <a:r>
              <a:rPr sz="1200" spc="-45" dirty="0">
                <a:latin typeface="Tahoma"/>
                <a:cs typeface="Tahoma"/>
              </a:rPr>
              <a:t> </a:t>
            </a:r>
            <a:r>
              <a:rPr sz="1200" spc="55" dirty="0">
                <a:latin typeface="Tahoma"/>
                <a:cs typeface="Tahoma"/>
              </a:rPr>
              <a:t>волонтерских</a:t>
            </a:r>
            <a:r>
              <a:rPr sz="1200" spc="-60" dirty="0">
                <a:latin typeface="Tahoma"/>
                <a:cs typeface="Tahoma"/>
              </a:rPr>
              <a:t> </a:t>
            </a:r>
            <a:r>
              <a:rPr sz="1200" spc="50" dirty="0">
                <a:latin typeface="Tahoma"/>
                <a:cs typeface="Tahoma"/>
              </a:rPr>
              <a:t>проектах,</a:t>
            </a:r>
            <a:r>
              <a:rPr sz="1200" spc="-40" dirty="0">
                <a:latin typeface="Tahoma"/>
                <a:cs typeface="Tahoma"/>
              </a:rPr>
              <a:t> </a:t>
            </a:r>
            <a:r>
              <a:rPr sz="1200" spc="80" dirty="0">
                <a:latin typeface="Tahoma"/>
                <a:cs typeface="Tahoma"/>
              </a:rPr>
              <a:t>осознает</a:t>
            </a:r>
            <a:r>
              <a:rPr sz="1200" spc="10" dirty="0">
                <a:latin typeface="Tahoma"/>
                <a:cs typeface="Tahoma"/>
              </a:rPr>
              <a:t> </a:t>
            </a:r>
            <a:r>
              <a:rPr sz="1200" spc="75" dirty="0">
                <a:latin typeface="Tahoma"/>
                <a:cs typeface="Tahoma"/>
              </a:rPr>
              <a:t>социальную</a:t>
            </a:r>
            <a:r>
              <a:rPr sz="1200" spc="-50" dirty="0">
                <a:latin typeface="Tahoma"/>
                <a:cs typeface="Tahoma"/>
              </a:rPr>
              <a:t> </a:t>
            </a:r>
            <a:r>
              <a:rPr sz="1200" spc="30" dirty="0">
                <a:latin typeface="Tahoma"/>
                <a:cs typeface="Tahoma"/>
              </a:rPr>
              <a:t>ответственность</a:t>
            </a:r>
            <a:r>
              <a:rPr sz="1200" spc="-50" dirty="0">
                <a:latin typeface="Tahoma"/>
                <a:cs typeface="Tahoma"/>
              </a:rPr>
              <a:t> </a:t>
            </a:r>
            <a:r>
              <a:rPr sz="1200" spc="60" dirty="0">
                <a:latin typeface="Tahoma"/>
                <a:cs typeface="Tahoma"/>
              </a:rPr>
              <a:t>и</a:t>
            </a:r>
            <a:r>
              <a:rPr sz="1200" spc="-45" dirty="0">
                <a:latin typeface="Tahoma"/>
                <a:cs typeface="Tahoma"/>
              </a:rPr>
              <a:t> </a:t>
            </a:r>
            <a:r>
              <a:rPr sz="1200" dirty="0">
                <a:latin typeface="Tahoma"/>
                <a:cs typeface="Tahoma"/>
              </a:rPr>
              <a:t>готов</a:t>
            </a:r>
            <a:r>
              <a:rPr sz="1200" spc="-35" dirty="0">
                <a:latin typeface="Tahoma"/>
                <a:cs typeface="Tahoma"/>
              </a:rPr>
              <a:t> </a:t>
            </a:r>
            <a:r>
              <a:rPr sz="1200" spc="50" dirty="0">
                <a:latin typeface="Tahoma"/>
                <a:cs typeface="Tahoma"/>
              </a:rPr>
              <a:t>поддерживать</a:t>
            </a:r>
            <a:r>
              <a:rPr sz="1200" spc="-50" dirty="0">
                <a:latin typeface="Tahoma"/>
                <a:cs typeface="Tahoma"/>
              </a:rPr>
              <a:t> </a:t>
            </a:r>
            <a:r>
              <a:rPr sz="1200" spc="40" dirty="0">
                <a:latin typeface="Tahoma"/>
                <a:cs typeface="Tahoma"/>
              </a:rPr>
              <a:t>благотворительные</a:t>
            </a:r>
            <a:r>
              <a:rPr sz="1200" spc="80" dirty="0">
                <a:latin typeface="Tahoma"/>
                <a:cs typeface="Tahoma"/>
              </a:rPr>
              <a:t> </a:t>
            </a:r>
            <a:r>
              <a:rPr sz="1200" spc="35" dirty="0">
                <a:latin typeface="Tahoma"/>
                <a:cs typeface="Tahoma"/>
              </a:rPr>
              <a:t>инициативы</a:t>
            </a:r>
            <a:endParaRPr sz="1200">
              <a:latin typeface="Tahoma"/>
              <a:cs typeface="Tahoma"/>
            </a:endParaRPr>
          </a:p>
        </p:txBody>
      </p:sp>
      <p:sp>
        <p:nvSpPr>
          <p:cNvPr id="16" name="object 16"/>
          <p:cNvSpPr/>
          <p:nvPr/>
        </p:nvSpPr>
        <p:spPr>
          <a:xfrm>
            <a:off x="6011036" y="6185534"/>
            <a:ext cx="6173470" cy="646430"/>
          </a:xfrm>
          <a:custGeom>
            <a:avLst/>
            <a:gdLst/>
            <a:ahLst/>
            <a:cxnLst/>
            <a:rect l="l" t="t" r="r" b="b"/>
            <a:pathLst>
              <a:path w="6173470" h="646429">
                <a:moveTo>
                  <a:pt x="0" y="646175"/>
                </a:moveTo>
                <a:lnTo>
                  <a:pt x="6172962" y="646175"/>
                </a:lnTo>
                <a:lnTo>
                  <a:pt x="6172962" y="0"/>
                </a:lnTo>
                <a:lnTo>
                  <a:pt x="0" y="0"/>
                </a:lnTo>
                <a:lnTo>
                  <a:pt x="0" y="646175"/>
                </a:lnTo>
                <a:close/>
              </a:path>
            </a:pathLst>
          </a:custGeom>
          <a:ln w="9906">
            <a:solidFill>
              <a:srgbClr val="B4C6E7"/>
            </a:solidFill>
          </a:ln>
        </p:spPr>
        <p:txBody>
          <a:bodyPr wrap="square" lIns="0" tIns="0" rIns="0" bIns="0" rtlCol="0"/>
          <a:lstStyle/>
          <a:p>
            <a:endParaRPr/>
          </a:p>
        </p:txBody>
      </p:sp>
      <p:sp>
        <p:nvSpPr>
          <p:cNvPr id="17" name="object 17"/>
          <p:cNvSpPr txBox="1"/>
          <p:nvPr/>
        </p:nvSpPr>
        <p:spPr>
          <a:xfrm>
            <a:off x="6089903" y="6210553"/>
            <a:ext cx="5515610" cy="574040"/>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Tahoma"/>
                <a:cs typeface="Tahoma"/>
              </a:rPr>
              <a:t>Поддержка</a:t>
            </a:r>
            <a:r>
              <a:rPr sz="1200" b="1" spc="-65" dirty="0">
                <a:latin typeface="Tahoma"/>
                <a:cs typeface="Tahoma"/>
              </a:rPr>
              <a:t> </a:t>
            </a:r>
            <a:r>
              <a:rPr sz="1200" b="1" dirty="0">
                <a:latin typeface="Tahoma"/>
                <a:cs typeface="Tahoma"/>
              </a:rPr>
              <a:t>и</a:t>
            </a:r>
            <a:r>
              <a:rPr sz="1200" b="1" spc="-20" dirty="0">
                <a:latin typeface="Tahoma"/>
                <a:cs typeface="Tahoma"/>
              </a:rPr>
              <a:t> </a:t>
            </a:r>
            <a:r>
              <a:rPr sz="1200" b="1" spc="-55" dirty="0">
                <a:latin typeface="Tahoma"/>
                <a:cs typeface="Tahoma"/>
              </a:rPr>
              <a:t>связь</a:t>
            </a:r>
            <a:r>
              <a:rPr sz="1200" b="1" spc="-35" dirty="0">
                <a:latin typeface="Tahoma"/>
                <a:cs typeface="Tahoma"/>
              </a:rPr>
              <a:t> </a:t>
            </a:r>
            <a:r>
              <a:rPr sz="1200" b="1" spc="125" dirty="0">
                <a:latin typeface="Tahoma"/>
                <a:cs typeface="Tahoma"/>
              </a:rPr>
              <a:t>с</a:t>
            </a:r>
            <a:r>
              <a:rPr sz="1200" b="1" spc="-35" dirty="0">
                <a:latin typeface="Tahoma"/>
                <a:cs typeface="Tahoma"/>
              </a:rPr>
              <a:t> </a:t>
            </a:r>
            <a:r>
              <a:rPr sz="1200" b="1" spc="-10" dirty="0">
                <a:latin typeface="Tahoma"/>
                <a:cs typeface="Tahoma"/>
              </a:rPr>
              <a:t>семьей</a:t>
            </a:r>
            <a:endParaRPr sz="1200">
              <a:latin typeface="Tahoma"/>
              <a:cs typeface="Tahoma"/>
            </a:endParaRPr>
          </a:p>
          <a:p>
            <a:pPr marL="12700" marR="5080">
              <a:lnSpc>
                <a:spcPts val="1400"/>
              </a:lnSpc>
              <a:spcBef>
                <a:spcPts val="120"/>
              </a:spcBef>
            </a:pPr>
            <a:r>
              <a:rPr sz="1200" spc="85" dirty="0">
                <a:latin typeface="Tahoma"/>
                <a:cs typeface="Tahoma"/>
              </a:rPr>
              <a:t>Вырос</a:t>
            </a:r>
            <a:r>
              <a:rPr sz="1200" spc="10" dirty="0">
                <a:latin typeface="Tahoma"/>
                <a:cs typeface="Tahoma"/>
              </a:rPr>
              <a:t> </a:t>
            </a:r>
            <a:r>
              <a:rPr sz="1200" spc="-70" dirty="0">
                <a:latin typeface="Tahoma"/>
                <a:cs typeface="Tahoma"/>
              </a:rPr>
              <a:t>в</a:t>
            </a:r>
            <a:r>
              <a:rPr sz="1200" spc="15" dirty="0">
                <a:latin typeface="Tahoma"/>
                <a:cs typeface="Tahoma"/>
              </a:rPr>
              <a:t> </a:t>
            </a:r>
            <a:r>
              <a:rPr sz="1200" spc="110" dirty="0">
                <a:latin typeface="Tahoma"/>
                <a:cs typeface="Tahoma"/>
              </a:rPr>
              <a:t>среде,</a:t>
            </a:r>
            <a:r>
              <a:rPr sz="1200" spc="10" dirty="0">
                <a:latin typeface="Tahoma"/>
                <a:cs typeface="Tahoma"/>
              </a:rPr>
              <a:t> </a:t>
            </a:r>
            <a:r>
              <a:rPr sz="1200" dirty="0">
                <a:latin typeface="Tahoma"/>
                <a:cs typeface="Tahoma"/>
              </a:rPr>
              <a:t>где</a:t>
            </a:r>
            <a:r>
              <a:rPr sz="1200" spc="15" dirty="0">
                <a:latin typeface="Tahoma"/>
                <a:cs typeface="Tahoma"/>
              </a:rPr>
              <a:t> </a:t>
            </a:r>
            <a:r>
              <a:rPr sz="1200" spc="75" dirty="0">
                <a:latin typeface="Tahoma"/>
                <a:cs typeface="Tahoma"/>
              </a:rPr>
              <a:t>важна</a:t>
            </a:r>
            <a:r>
              <a:rPr sz="1200" spc="20" dirty="0">
                <a:latin typeface="Tahoma"/>
                <a:cs typeface="Tahoma"/>
              </a:rPr>
              <a:t> </a:t>
            </a:r>
            <a:r>
              <a:rPr sz="1200" spc="65" dirty="0">
                <a:latin typeface="Tahoma"/>
                <a:cs typeface="Tahoma"/>
              </a:rPr>
              <a:t>семья;</a:t>
            </a:r>
            <a:r>
              <a:rPr sz="1200" spc="25" dirty="0">
                <a:latin typeface="Tahoma"/>
                <a:cs typeface="Tahoma"/>
              </a:rPr>
              <a:t> </a:t>
            </a:r>
            <a:r>
              <a:rPr sz="1200" dirty="0">
                <a:latin typeface="Tahoma"/>
                <a:cs typeface="Tahoma"/>
              </a:rPr>
              <a:t>ценит</a:t>
            </a:r>
            <a:r>
              <a:rPr sz="1200" spc="10" dirty="0">
                <a:latin typeface="Tahoma"/>
                <a:cs typeface="Tahoma"/>
              </a:rPr>
              <a:t> </a:t>
            </a:r>
            <a:r>
              <a:rPr sz="1200" spc="65" dirty="0">
                <a:latin typeface="Tahoma"/>
                <a:cs typeface="Tahoma"/>
              </a:rPr>
              <a:t>поддержку</a:t>
            </a:r>
            <a:r>
              <a:rPr sz="1200" spc="-5" dirty="0">
                <a:latin typeface="Tahoma"/>
                <a:cs typeface="Tahoma"/>
              </a:rPr>
              <a:t> </a:t>
            </a:r>
            <a:r>
              <a:rPr sz="1200" dirty="0">
                <a:latin typeface="Tahoma"/>
                <a:cs typeface="Tahoma"/>
              </a:rPr>
              <a:t>близких</a:t>
            </a:r>
            <a:r>
              <a:rPr sz="1200" spc="20" dirty="0">
                <a:latin typeface="Tahoma"/>
                <a:cs typeface="Tahoma"/>
              </a:rPr>
              <a:t> </a:t>
            </a:r>
            <a:r>
              <a:rPr sz="1200" spc="60" dirty="0">
                <a:latin typeface="Tahoma"/>
                <a:cs typeface="Tahoma"/>
              </a:rPr>
              <a:t>и</a:t>
            </a:r>
            <a:r>
              <a:rPr sz="1200" spc="15" dirty="0">
                <a:latin typeface="Tahoma"/>
                <a:cs typeface="Tahoma"/>
              </a:rPr>
              <a:t> </a:t>
            </a:r>
            <a:r>
              <a:rPr sz="1200" spc="80" dirty="0">
                <a:latin typeface="Tahoma"/>
                <a:cs typeface="Tahoma"/>
              </a:rPr>
              <a:t>передает </a:t>
            </a:r>
            <a:r>
              <a:rPr sz="1200" spc="70" dirty="0">
                <a:latin typeface="Tahoma"/>
                <a:cs typeface="Tahoma"/>
              </a:rPr>
              <a:t>ценности</a:t>
            </a:r>
            <a:r>
              <a:rPr sz="1200" spc="10" dirty="0">
                <a:latin typeface="Tahoma"/>
                <a:cs typeface="Tahoma"/>
              </a:rPr>
              <a:t> </a:t>
            </a:r>
            <a:r>
              <a:rPr sz="1200" spc="95" dirty="0">
                <a:latin typeface="Tahoma"/>
                <a:cs typeface="Tahoma"/>
              </a:rPr>
              <a:t>семейных</a:t>
            </a:r>
            <a:r>
              <a:rPr sz="1200" spc="10" dirty="0">
                <a:latin typeface="Tahoma"/>
                <a:cs typeface="Tahoma"/>
              </a:rPr>
              <a:t> </a:t>
            </a:r>
            <a:r>
              <a:rPr sz="1200" dirty="0">
                <a:latin typeface="Tahoma"/>
                <a:cs typeface="Tahoma"/>
              </a:rPr>
              <a:t>связей</a:t>
            </a:r>
            <a:r>
              <a:rPr sz="1200" spc="30" dirty="0">
                <a:latin typeface="Tahoma"/>
                <a:cs typeface="Tahoma"/>
              </a:rPr>
              <a:t> </a:t>
            </a:r>
            <a:r>
              <a:rPr sz="1200" spc="125" dirty="0">
                <a:latin typeface="Tahoma"/>
                <a:cs typeface="Tahoma"/>
              </a:rPr>
              <a:t>следующему</a:t>
            </a:r>
            <a:r>
              <a:rPr sz="1200" spc="20" dirty="0">
                <a:latin typeface="Tahoma"/>
                <a:cs typeface="Tahoma"/>
              </a:rPr>
              <a:t> </a:t>
            </a:r>
            <a:r>
              <a:rPr sz="1200" spc="50" dirty="0">
                <a:latin typeface="Tahoma"/>
                <a:cs typeface="Tahoma"/>
              </a:rPr>
              <a:t>поколению</a:t>
            </a:r>
            <a:endParaRPr sz="1200">
              <a:latin typeface="Tahoma"/>
              <a:cs typeface="Tahoma"/>
            </a:endParaRPr>
          </a:p>
        </p:txBody>
      </p:sp>
      <p:sp>
        <p:nvSpPr>
          <p:cNvPr id="18" name="object 18"/>
          <p:cNvSpPr/>
          <p:nvPr/>
        </p:nvSpPr>
        <p:spPr>
          <a:xfrm>
            <a:off x="6019419" y="5537072"/>
            <a:ext cx="6173470" cy="647065"/>
          </a:xfrm>
          <a:custGeom>
            <a:avLst/>
            <a:gdLst/>
            <a:ahLst/>
            <a:cxnLst/>
            <a:rect l="l" t="t" r="r" b="b"/>
            <a:pathLst>
              <a:path w="6173470" h="647064">
                <a:moveTo>
                  <a:pt x="0" y="646937"/>
                </a:moveTo>
                <a:lnTo>
                  <a:pt x="6172961" y="646937"/>
                </a:lnTo>
                <a:lnTo>
                  <a:pt x="6172961" y="0"/>
                </a:lnTo>
                <a:lnTo>
                  <a:pt x="0" y="0"/>
                </a:lnTo>
                <a:lnTo>
                  <a:pt x="0" y="646937"/>
                </a:lnTo>
                <a:close/>
              </a:path>
            </a:pathLst>
          </a:custGeom>
          <a:ln w="9906">
            <a:solidFill>
              <a:srgbClr val="B4C6E7"/>
            </a:solidFill>
          </a:ln>
        </p:spPr>
        <p:txBody>
          <a:bodyPr wrap="square" lIns="0" tIns="0" rIns="0" bIns="0" rtlCol="0"/>
          <a:lstStyle/>
          <a:p>
            <a:endParaRPr/>
          </a:p>
        </p:txBody>
      </p:sp>
      <p:sp>
        <p:nvSpPr>
          <p:cNvPr id="19" name="object 19"/>
          <p:cNvSpPr txBox="1"/>
          <p:nvPr/>
        </p:nvSpPr>
        <p:spPr>
          <a:xfrm>
            <a:off x="6098285" y="5562091"/>
            <a:ext cx="5840730" cy="574040"/>
          </a:xfrm>
          <a:prstGeom prst="rect">
            <a:avLst/>
          </a:prstGeom>
        </p:spPr>
        <p:txBody>
          <a:bodyPr vert="horz" wrap="square" lIns="0" tIns="12700" rIns="0" bIns="0" rtlCol="0">
            <a:spAutoFit/>
          </a:bodyPr>
          <a:lstStyle/>
          <a:p>
            <a:pPr marL="12700">
              <a:lnSpc>
                <a:spcPct val="100000"/>
              </a:lnSpc>
              <a:spcBef>
                <a:spcPts val="100"/>
              </a:spcBef>
            </a:pPr>
            <a:r>
              <a:rPr sz="1200" b="1" dirty="0">
                <a:latin typeface="Tahoma"/>
                <a:cs typeface="Tahoma"/>
              </a:rPr>
              <a:t>Открытость</a:t>
            </a:r>
            <a:r>
              <a:rPr sz="1200" b="1" spc="-30" dirty="0">
                <a:latin typeface="Tahoma"/>
                <a:cs typeface="Tahoma"/>
              </a:rPr>
              <a:t> </a:t>
            </a:r>
            <a:r>
              <a:rPr sz="1200" b="1" dirty="0">
                <a:latin typeface="Tahoma"/>
                <a:cs typeface="Tahoma"/>
              </a:rPr>
              <a:t>и</a:t>
            </a:r>
            <a:r>
              <a:rPr sz="1200" b="1" spc="-15" dirty="0">
                <a:latin typeface="Tahoma"/>
                <a:cs typeface="Tahoma"/>
              </a:rPr>
              <a:t> </a:t>
            </a:r>
            <a:r>
              <a:rPr sz="1200" b="1" spc="-10" dirty="0">
                <a:latin typeface="Tahoma"/>
                <a:cs typeface="Tahoma"/>
              </a:rPr>
              <a:t>доверие</a:t>
            </a:r>
            <a:endParaRPr sz="1200">
              <a:latin typeface="Tahoma"/>
              <a:cs typeface="Tahoma"/>
            </a:endParaRPr>
          </a:p>
          <a:p>
            <a:pPr marL="12700" marR="5080">
              <a:lnSpc>
                <a:spcPts val="1400"/>
              </a:lnSpc>
              <a:spcBef>
                <a:spcPts val="120"/>
              </a:spcBef>
            </a:pPr>
            <a:r>
              <a:rPr sz="1200" spc="65" dirty="0">
                <a:latin typeface="Tahoma"/>
                <a:cs typeface="Tahoma"/>
              </a:rPr>
              <a:t>Воспитан</a:t>
            </a:r>
            <a:r>
              <a:rPr sz="1200" spc="45" dirty="0">
                <a:latin typeface="Tahoma"/>
                <a:cs typeface="Tahoma"/>
              </a:rPr>
              <a:t> </a:t>
            </a:r>
            <a:r>
              <a:rPr sz="1200" spc="-70" dirty="0">
                <a:latin typeface="Tahoma"/>
                <a:cs typeface="Tahoma"/>
              </a:rPr>
              <a:t>в</a:t>
            </a:r>
            <a:r>
              <a:rPr sz="1200" spc="60" dirty="0">
                <a:latin typeface="Tahoma"/>
                <a:cs typeface="Tahoma"/>
              </a:rPr>
              <a:t> </a:t>
            </a:r>
            <a:r>
              <a:rPr sz="1200" dirty="0">
                <a:latin typeface="Tahoma"/>
                <a:cs typeface="Tahoma"/>
              </a:rPr>
              <a:t>уважительной</a:t>
            </a:r>
            <a:r>
              <a:rPr sz="1200" spc="30" dirty="0">
                <a:latin typeface="Tahoma"/>
                <a:cs typeface="Tahoma"/>
              </a:rPr>
              <a:t> </a:t>
            </a:r>
            <a:r>
              <a:rPr sz="1200" spc="145" dirty="0">
                <a:latin typeface="Tahoma"/>
                <a:cs typeface="Tahoma"/>
              </a:rPr>
              <a:t>атмосфере,</a:t>
            </a:r>
            <a:r>
              <a:rPr sz="1200" spc="55" dirty="0">
                <a:latin typeface="Tahoma"/>
                <a:cs typeface="Tahoma"/>
              </a:rPr>
              <a:t> </a:t>
            </a:r>
            <a:r>
              <a:rPr sz="1200" spc="-10" dirty="0">
                <a:latin typeface="Tahoma"/>
                <a:cs typeface="Tahoma"/>
              </a:rPr>
              <a:t>что</a:t>
            </a:r>
            <a:r>
              <a:rPr sz="1200" spc="65" dirty="0">
                <a:latin typeface="Tahoma"/>
                <a:cs typeface="Tahoma"/>
              </a:rPr>
              <a:t> </a:t>
            </a:r>
            <a:r>
              <a:rPr sz="1200" dirty="0">
                <a:latin typeface="Tahoma"/>
                <a:cs typeface="Tahoma"/>
              </a:rPr>
              <a:t>позволяет</a:t>
            </a:r>
            <a:r>
              <a:rPr sz="1200" spc="55" dirty="0">
                <a:latin typeface="Tahoma"/>
                <a:cs typeface="Tahoma"/>
              </a:rPr>
              <a:t> </a:t>
            </a:r>
            <a:r>
              <a:rPr sz="1200" spc="150" dirty="0">
                <a:latin typeface="Tahoma"/>
                <a:cs typeface="Tahoma"/>
              </a:rPr>
              <a:t>ему</a:t>
            </a:r>
            <a:r>
              <a:rPr sz="1200" spc="30" dirty="0">
                <a:latin typeface="Tahoma"/>
                <a:cs typeface="Tahoma"/>
              </a:rPr>
              <a:t> </a:t>
            </a:r>
            <a:r>
              <a:rPr sz="1200" dirty="0">
                <a:latin typeface="Tahoma"/>
                <a:cs typeface="Tahoma"/>
              </a:rPr>
              <a:t>открыто</a:t>
            </a:r>
            <a:r>
              <a:rPr sz="1200" spc="55" dirty="0">
                <a:latin typeface="Tahoma"/>
                <a:cs typeface="Tahoma"/>
              </a:rPr>
              <a:t> </a:t>
            </a:r>
            <a:r>
              <a:rPr sz="1200" spc="-10" dirty="0">
                <a:latin typeface="Tahoma"/>
                <a:cs typeface="Tahoma"/>
              </a:rPr>
              <a:t>выражать </a:t>
            </a:r>
            <a:r>
              <a:rPr sz="1200" spc="100" dirty="0">
                <a:latin typeface="Tahoma"/>
                <a:cs typeface="Tahoma"/>
              </a:rPr>
              <a:t>мысли</a:t>
            </a:r>
            <a:r>
              <a:rPr sz="1200" spc="-30" dirty="0">
                <a:latin typeface="Tahoma"/>
                <a:cs typeface="Tahoma"/>
              </a:rPr>
              <a:t> </a:t>
            </a:r>
            <a:r>
              <a:rPr sz="1200" spc="60" dirty="0">
                <a:latin typeface="Tahoma"/>
                <a:cs typeface="Tahoma"/>
              </a:rPr>
              <a:t>и</a:t>
            </a:r>
            <a:r>
              <a:rPr sz="1200" spc="-20" dirty="0">
                <a:latin typeface="Tahoma"/>
                <a:cs typeface="Tahoma"/>
              </a:rPr>
              <a:t> </a:t>
            </a:r>
            <a:r>
              <a:rPr sz="1200" dirty="0">
                <a:latin typeface="Tahoma"/>
                <a:cs typeface="Tahoma"/>
              </a:rPr>
              <a:t>чувства,</a:t>
            </a:r>
            <a:r>
              <a:rPr sz="1200" spc="-10" dirty="0">
                <a:latin typeface="Tahoma"/>
                <a:cs typeface="Tahoma"/>
              </a:rPr>
              <a:t> </a:t>
            </a:r>
            <a:r>
              <a:rPr sz="1200" spc="60" dirty="0">
                <a:latin typeface="Tahoma"/>
                <a:cs typeface="Tahoma"/>
              </a:rPr>
              <a:t>строя</a:t>
            </a:r>
            <a:r>
              <a:rPr sz="1200" spc="-15" dirty="0">
                <a:latin typeface="Tahoma"/>
                <a:cs typeface="Tahoma"/>
              </a:rPr>
              <a:t> </a:t>
            </a:r>
            <a:r>
              <a:rPr sz="1200" spc="75" dirty="0">
                <a:latin typeface="Tahoma"/>
                <a:cs typeface="Tahoma"/>
              </a:rPr>
              <a:t>крепкие</a:t>
            </a:r>
            <a:r>
              <a:rPr sz="1200" spc="-20" dirty="0">
                <a:latin typeface="Tahoma"/>
                <a:cs typeface="Tahoma"/>
              </a:rPr>
              <a:t> </a:t>
            </a:r>
            <a:r>
              <a:rPr sz="1200" spc="60" dirty="0">
                <a:latin typeface="Tahoma"/>
                <a:cs typeface="Tahoma"/>
              </a:rPr>
              <a:t>межличностные</a:t>
            </a:r>
            <a:r>
              <a:rPr sz="1200" spc="-25" dirty="0">
                <a:latin typeface="Tahoma"/>
                <a:cs typeface="Tahoma"/>
              </a:rPr>
              <a:t> </a:t>
            </a:r>
            <a:r>
              <a:rPr sz="1200" spc="45" dirty="0">
                <a:latin typeface="Tahoma"/>
                <a:cs typeface="Tahoma"/>
              </a:rPr>
              <a:t>отношения</a:t>
            </a:r>
            <a:endParaRPr sz="1200">
              <a:latin typeface="Tahoma"/>
              <a:cs typeface="Tahoma"/>
            </a:endParaRPr>
          </a:p>
        </p:txBody>
      </p:sp>
      <p:sp>
        <p:nvSpPr>
          <p:cNvPr id="20" name="object 20"/>
          <p:cNvSpPr/>
          <p:nvPr/>
        </p:nvSpPr>
        <p:spPr>
          <a:xfrm>
            <a:off x="6019419" y="3854577"/>
            <a:ext cx="6173470" cy="830580"/>
          </a:xfrm>
          <a:custGeom>
            <a:avLst/>
            <a:gdLst/>
            <a:ahLst/>
            <a:cxnLst/>
            <a:rect l="l" t="t" r="r" b="b"/>
            <a:pathLst>
              <a:path w="6173470" h="830579">
                <a:moveTo>
                  <a:pt x="0" y="830580"/>
                </a:moveTo>
                <a:lnTo>
                  <a:pt x="6172961" y="830580"/>
                </a:lnTo>
                <a:lnTo>
                  <a:pt x="6172961" y="0"/>
                </a:lnTo>
                <a:lnTo>
                  <a:pt x="0" y="0"/>
                </a:lnTo>
                <a:lnTo>
                  <a:pt x="0" y="830580"/>
                </a:lnTo>
                <a:close/>
              </a:path>
            </a:pathLst>
          </a:custGeom>
          <a:ln w="9905">
            <a:solidFill>
              <a:srgbClr val="B4C6E7"/>
            </a:solidFill>
          </a:ln>
        </p:spPr>
        <p:txBody>
          <a:bodyPr wrap="square" lIns="0" tIns="0" rIns="0" bIns="0" rtlCol="0"/>
          <a:lstStyle/>
          <a:p>
            <a:endParaRPr/>
          </a:p>
        </p:txBody>
      </p:sp>
      <p:sp>
        <p:nvSpPr>
          <p:cNvPr id="21" name="object 21"/>
          <p:cNvSpPr txBox="1"/>
          <p:nvPr/>
        </p:nvSpPr>
        <p:spPr>
          <a:xfrm>
            <a:off x="6098285" y="3878833"/>
            <a:ext cx="5904865" cy="756920"/>
          </a:xfrm>
          <a:prstGeom prst="rect">
            <a:avLst/>
          </a:prstGeom>
        </p:spPr>
        <p:txBody>
          <a:bodyPr vert="horz" wrap="square" lIns="0" tIns="12700" rIns="0" bIns="0" rtlCol="0">
            <a:spAutoFit/>
          </a:bodyPr>
          <a:lstStyle/>
          <a:p>
            <a:pPr marL="12700">
              <a:lnSpc>
                <a:spcPct val="100000"/>
              </a:lnSpc>
              <a:spcBef>
                <a:spcPts val="100"/>
              </a:spcBef>
            </a:pPr>
            <a:r>
              <a:rPr sz="1200" b="1" spc="-35" dirty="0">
                <a:latin typeface="Tahoma"/>
                <a:cs typeface="Tahoma"/>
              </a:rPr>
              <a:t>Глобальное</a:t>
            </a:r>
            <a:r>
              <a:rPr sz="1200" b="1" spc="-30" dirty="0">
                <a:latin typeface="Tahoma"/>
                <a:cs typeface="Tahoma"/>
              </a:rPr>
              <a:t> </a:t>
            </a:r>
            <a:r>
              <a:rPr sz="1200" b="1" spc="-10" dirty="0">
                <a:latin typeface="Tahoma"/>
                <a:cs typeface="Tahoma"/>
              </a:rPr>
              <a:t>мышление</a:t>
            </a:r>
            <a:endParaRPr sz="1200" dirty="0">
              <a:latin typeface="Tahoma"/>
              <a:cs typeface="Tahoma"/>
            </a:endParaRPr>
          </a:p>
          <a:p>
            <a:pPr marL="12700" marR="5080">
              <a:lnSpc>
                <a:spcPct val="98500"/>
              </a:lnSpc>
              <a:spcBef>
                <a:spcPts val="60"/>
              </a:spcBef>
            </a:pPr>
            <a:r>
              <a:rPr sz="1200" spc="90" dirty="0">
                <a:latin typeface="Tahoma"/>
                <a:cs typeface="Tahoma"/>
              </a:rPr>
              <a:t>Осознает</a:t>
            </a:r>
            <a:r>
              <a:rPr sz="1200" spc="-20" dirty="0">
                <a:latin typeface="Tahoma"/>
                <a:cs typeface="Tahoma"/>
              </a:rPr>
              <a:t> </a:t>
            </a:r>
            <a:r>
              <a:rPr sz="1200" spc="90" dirty="0">
                <a:latin typeface="Tahoma"/>
                <a:cs typeface="Tahoma"/>
              </a:rPr>
              <a:t>свою</a:t>
            </a:r>
            <a:r>
              <a:rPr sz="1200" spc="-20" dirty="0">
                <a:latin typeface="Tahoma"/>
                <a:cs typeface="Tahoma"/>
              </a:rPr>
              <a:t> </a:t>
            </a:r>
            <a:r>
              <a:rPr sz="1200" spc="60" dirty="0">
                <a:latin typeface="Tahoma"/>
                <a:cs typeface="Tahoma"/>
              </a:rPr>
              <a:t>принадлежность</a:t>
            </a:r>
            <a:r>
              <a:rPr sz="1200" spc="-35" dirty="0">
                <a:latin typeface="Tahoma"/>
                <a:cs typeface="Tahoma"/>
              </a:rPr>
              <a:t> </a:t>
            </a:r>
            <a:r>
              <a:rPr sz="1200" dirty="0">
                <a:latin typeface="Tahoma"/>
                <a:cs typeface="Tahoma"/>
              </a:rPr>
              <a:t>к</a:t>
            </a:r>
            <a:r>
              <a:rPr sz="1200" spc="-25" dirty="0">
                <a:latin typeface="Tahoma"/>
                <a:cs typeface="Tahoma"/>
              </a:rPr>
              <a:t> </a:t>
            </a:r>
            <a:r>
              <a:rPr sz="1200" spc="75" dirty="0">
                <a:latin typeface="Tahoma"/>
                <a:cs typeface="Tahoma"/>
              </a:rPr>
              <a:t>глобальному</a:t>
            </a:r>
            <a:r>
              <a:rPr sz="1200" spc="-40" dirty="0">
                <a:latin typeface="Tahoma"/>
                <a:cs typeface="Tahoma"/>
              </a:rPr>
              <a:t> </a:t>
            </a:r>
            <a:r>
              <a:rPr sz="1200" spc="95" dirty="0">
                <a:latin typeface="Tahoma"/>
                <a:cs typeface="Tahoma"/>
              </a:rPr>
              <a:t>миру,</a:t>
            </a:r>
            <a:r>
              <a:rPr sz="1200" spc="-30" dirty="0">
                <a:latin typeface="Tahoma"/>
                <a:cs typeface="Tahoma"/>
              </a:rPr>
              <a:t> </a:t>
            </a:r>
            <a:r>
              <a:rPr sz="1200" spc="55" dirty="0">
                <a:latin typeface="Tahoma"/>
                <a:cs typeface="Tahoma"/>
              </a:rPr>
              <a:t>интересуется </a:t>
            </a:r>
            <a:r>
              <a:rPr sz="1200" spc="95" dirty="0">
                <a:latin typeface="Tahoma"/>
                <a:cs typeface="Tahoma"/>
              </a:rPr>
              <a:t>международными</a:t>
            </a:r>
            <a:r>
              <a:rPr sz="1200" spc="-50" dirty="0">
                <a:latin typeface="Tahoma"/>
                <a:cs typeface="Tahoma"/>
              </a:rPr>
              <a:t> </a:t>
            </a:r>
            <a:r>
              <a:rPr sz="1200" spc="150" dirty="0">
                <a:latin typeface="Tahoma"/>
                <a:cs typeface="Tahoma"/>
              </a:rPr>
              <a:t>процессами</a:t>
            </a:r>
            <a:r>
              <a:rPr sz="1200" spc="-40" dirty="0">
                <a:latin typeface="Tahoma"/>
                <a:cs typeface="Tahoma"/>
              </a:rPr>
              <a:t> </a:t>
            </a:r>
            <a:r>
              <a:rPr sz="1200" spc="60" dirty="0">
                <a:latin typeface="Tahoma"/>
                <a:cs typeface="Tahoma"/>
              </a:rPr>
              <a:t>и</a:t>
            </a:r>
            <a:r>
              <a:rPr sz="1200" spc="-25" dirty="0">
                <a:latin typeface="Tahoma"/>
                <a:cs typeface="Tahoma"/>
              </a:rPr>
              <a:t> </a:t>
            </a:r>
            <a:r>
              <a:rPr sz="1200" spc="125" dirty="0">
                <a:latin typeface="Tahoma"/>
                <a:cs typeface="Tahoma"/>
              </a:rPr>
              <a:t>способен</a:t>
            </a:r>
            <a:r>
              <a:rPr sz="1200" spc="-35" dirty="0">
                <a:latin typeface="Tahoma"/>
                <a:cs typeface="Tahoma"/>
              </a:rPr>
              <a:t> </a:t>
            </a:r>
            <a:r>
              <a:rPr sz="1200" spc="45" dirty="0">
                <a:latin typeface="Tahoma"/>
                <a:cs typeface="Tahoma"/>
              </a:rPr>
              <a:t>мыслить</a:t>
            </a:r>
            <a:r>
              <a:rPr sz="1200" spc="-50" dirty="0">
                <a:latin typeface="Tahoma"/>
                <a:cs typeface="Tahoma"/>
              </a:rPr>
              <a:t> </a:t>
            </a:r>
            <a:r>
              <a:rPr sz="1200" spc="-70" dirty="0">
                <a:latin typeface="Tahoma"/>
                <a:cs typeface="Tahoma"/>
              </a:rPr>
              <a:t>в</a:t>
            </a:r>
            <a:r>
              <a:rPr sz="1200" spc="-20" dirty="0">
                <a:latin typeface="Tahoma"/>
                <a:cs typeface="Tahoma"/>
              </a:rPr>
              <a:t> </a:t>
            </a:r>
            <a:r>
              <a:rPr sz="1200" spc="135" dirty="0">
                <a:latin typeface="Tahoma"/>
                <a:cs typeface="Tahoma"/>
              </a:rPr>
              <a:t>рамках</a:t>
            </a:r>
            <a:r>
              <a:rPr sz="1200" spc="-25" dirty="0">
                <a:latin typeface="Tahoma"/>
                <a:cs typeface="Tahoma"/>
              </a:rPr>
              <a:t> </a:t>
            </a:r>
            <a:r>
              <a:rPr sz="1200" spc="40" dirty="0">
                <a:latin typeface="Tahoma"/>
                <a:cs typeface="Tahoma"/>
              </a:rPr>
              <a:t>глобального </a:t>
            </a:r>
            <a:r>
              <a:rPr sz="1200" spc="-10" dirty="0">
                <a:latin typeface="Tahoma"/>
                <a:cs typeface="Tahoma"/>
              </a:rPr>
              <a:t>контекста</a:t>
            </a:r>
            <a:endParaRPr sz="1200" dirty="0">
              <a:latin typeface="Tahoma"/>
              <a:cs typeface="Tahoma"/>
            </a:endParaRPr>
          </a:p>
        </p:txBody>
      </p:sp>
      <p:sp>
        <p:nvSpPr>
          <p:cNvPr id="22" name="object 22"/>
          <p:cNvSpPr/>
          <p:nvPr/>
        </p:nvSpPr>
        <p:spPr>
          <a:xfrm>
            <a:off x="6019419" y="3197732"/>
            <a:ext cx="6173470" cy="646430"/>
          </a:xfrm>
          <a:custGeom>
            <a:avLst/>
            <a:gdLst/>
            <a:ahLst/>
            <a:cxnLst/>
            <a:rect l="l" t="t" r="r" b="b"/>
            <a:pathLst>
              <a:path w="6173470" h="646429">
                <a:moveTo>
                  <a:pt x="0" y="646176"/>
                </a:moveTo>
                <a:lnTo>
                  <a:pt x="6172961" y="646176"/>
                </a:lnTo>
                <a:lnTo>
                  <a:pt x="6172961" y="0"/>
                </a:lnTo>
                <a:lnTo>
                  <a:pt x="0" y="0"/>
                </a:lnTo>
                <a:lnTo>
                  <a:pt x="0" y="646176"/>
                </a:lnTo>
                <a:close/>
              </a:path>
            </a:pathLst>
          </a:custGeom>
          <a:ln w="9906">
            <a:solidFill>
              <a:srgbClr val="B4C6E7"/>
            </a:solidFill>
          </a:ln>
        </p:spPr>
        <p:txBody>
          <a:bodyPr wrap="square" lIns="0" tIns="0" rIns="0" bIns="0" rtlCol="0"/>
          <a:lstStyle/>
          <a:p>
            <a:endParaRPr/>
          </a:p>
        </p:txBody>
      </p:sp>
      <p:sp>
        <p:nvSpPr>
          <p:cNvPr id="23" name="object 23"/>
          <p:cNvSpPr txBox="1"/>
          <p:nvPr/>
        </p:nvSpPr>
        <p:spPr>
          <a:xfrm>
            <a:off x="6098285" y="3221990"/>
            <a:ext cx="5511800" cy="574675"/>
          </a:xfrm>
          <a:prstGeom prst="rect">
            <a:avLst/>
          </a:prstGeom>
        </p:spPr>
        <p:txBody>
          <a:bodyPr vert="horz" wrap="square" lIns="0" tIns="12700" rIns="0" bIns="0" rtlCol="0">
            <a:spAutoFit/>
          </a:bodyPr>
          <a:lstStyle/>
          <a:p>
            <a:pPr marL="12700">
              <a:lnSpc>
                <a:spcPct val="100000"/>
              </a:lnSpc>
              <a:spcBef>
                <a:spcPts val="100"/>
              </a:spcBef>
            </a:pPr>
            <a:r>
              <a:rPr sz="1200" b="1" dirty="0">
                <a:latin typeface="Tahoma"/>
                <a:cs typeface="Tahoma"/>
              </a:rPr>
              <a:t>Забота</a:t>
            </a:r>
            <a:r>
              <a:rPr sz="1200" b="1" spc="15" dirty="0">
                <a:latin typeface="Tahoma"/>
                <a:cs typeface="Tahoma"/>
              </a:rPr>
              <a:t> </a:t>
            </a:r>
            <a:r>
              <a:rPr sz="1200" b="1" dirty="0">
                <a:latin typeface="Tahoma"/>
                <a:cs typeface="Tahoma"/>
              </a:rPr>
              <a:t>об</a:t>
            </a:r>
            <a:r>
              <a:rPr sz="1200" b="1" spc="30" dirty="0">
                <a:latin typeface="Tahoma"/>
                <a:cs typeface="Tahoma"/>
              </a:rPr>
              <a:t> </a:t>
            </a:r>
            <a:r>
              <a:rPr sz="1200" b="1" spc="-20" dirty="0">
                <a:latin typeface="Tahoma"/>
                <a:cs typeface="Tahoma"/>
              </a:rPr>
              <a:t>окружающей</a:t>
            </a:r>
            <a:r>
              <a:rPr sz="1200" b="1" spc="30" dirty="0">
                <a:latin typeface="Tahoma"/>
                <a:cs typeface="Tahoma"/>
              </a:rPr>
              <a:t> </a:t>
            </a:r>
            <a:r>
              <a:rPr sz="1200" b="1" spc="40" dirty="0">
                <a:latin typeface="Tahoma"/>
                <a:cs typeface="Tahoma"/>
              </a:rPr>
              <a:t>среде</a:t>
            </a:r>
            <a:endParaRPr sz="1200">
              <a:latin typeface="Tahoma"/>
              <a:cs typeface="Tahoma"/>
            </a:endParaRPr>
          </a:p>
          <a:p>
            <a:pPr marL="12700" marR="5080">
              <a:lnSpc>
                <a:spcPts val="1400"/>
              </a:lnSpc>
              <a:spcBef>
                <a:spcPts val="120"/>
              </a:spcBef>
            </a:pPr>
            <a:r>
              <a:rPr sz="1200" spc="90" dirty="0">
                <a:latin typeface="Tahoma"/>
                <a:cs typeface="Tahoma"/>
              </a:rPr>
              <a:t>Осознает</a:t>
            </a:r>
            <a:r>
              <a:rPr sz="1200" spc="70" dirty="0">
                <a:latin typeface="Tahoma"/>
                <a:cs typeface="Tahoma"/>
              </a:rPr>
              <a:t> </a:t>
            </a:r>
            <a:r>
              <a:rPr sz="1200" spc="45" dirty="0">
                <a:latin typeface="Tahoma"/>
                <a:cs typeface="Tahoma"/>
              </a:rPr>
              <a:t>важность</a:t>
            </a:r>
            <a:r>
              <a:rPr sz="1200" spc="65" dirty="0">
                <a:latin typeface="Tahoma"/>
                <a:cs typeface="Tahoma"/>
              </a:rPr>
              <a:t> </a:t>
            </a:r>
            <a:r>
              <a:rPr sz="1200" dirty="0">
                <a:latin typeface="Tahoma"/>
                <a:cs typeface="Tahoma"/>
              </a:rPr>
              <a:t>экологии;</a:t>
            </a:r>
            <a:r>
              <a:rPr sz="1200" spc="90" dirty="0">
                <a:latin typeface="Tahoma"/>
                <a:cs typeface="Tahoma"/>
              </a:rPr>
              <a:t> </a:t>
            </a:r>
            <a:r>
              <a:rPr sz="1200" dirty="0">
                <a:latin typeface="Tahoma"/>
                <a:cs typeface="Tahoma"/>
              </a:rPr>
              <a:t>участвует</a:t>
            </a:r>
            <a:r>
              <a:rPr sz="1200" spc="60" dirty="0">
                <a:latin typeface="Tahoma"/>
                <a:cs typeface="Tahoma"/>
              </a:rPr>
              <a:t> </a:t>
            </a:r>
            <a:r>
              <a:rPr sz="1200" spc="-70" dirty="0">
                <a:latin typeface="Tahoma"/>
                <a:cs typeface="Tahoma"/>
              </a:rPr>
              <a:t>в</a:t>
            </a:r>
            <a:r>
              <a:rPr sz="1200" spc="70" dirty="0">
                <a:latin typeface="Tahoma"/>
                <a:cs typeface="Tahoma"/>
              </a:rPr>
              <a:t> </a:t>
            </a:r>
            <a:r>
              <a:rPr sz="1200" spc="50" dirty="0">
                <a:latin typeface="Tahoma"/>
                <a:cs typeface="Tahoma"/>
              </a:rPr>
              <a:t>экологических</a:t>
            </a:r>
            <a:r>
              <a:rPr sz="1200" spc="80" dirty="0">
                <a:latin typeface="Tahoma"/>
                <a:cs typeface="Tahoma"/>
              </a:rPr>
              <a:t> </a:t>
            </a:r>
            <a:r>
              <a:rPr sz="1200" spc="45" dirty="0">
                <a:latin typeface="Tahoma"/>
                <a:cs typeface="Tahoma"/>
              </a:rPr>
              <a:t>инициативах</a:t>
            </a:r>
            <a:r>
              <a:rPr sz="1200" spc="65" dirty="0">
                <a:latin typeface="Tahoma"/>
                <a:cs typeface="Tahoma"/>
              </a:rPr>
              <a:t> </a:t>
            </a:r>
            <a:r>
              <a:rPr sz="1200" spc="10" dirty="0">
                <a:latin typeface="Tahoma"/>
                <a:cs typeface="Tahoma"/>
              </a:rPr>
              <a:t>и </a:t>
            </a:r>
            <a:r>
              <a:rPr sz="1200" spc="20" dirty="0">
                <a:latin typeface="Tahoma"/>
                <a:cs typeface="Tahoma"/>
              </a:rPr>
              <a:t>использует</a:t>
            </a:r>
            <a:r>
              <a:rPr sz="1200" spc="50" dirty="0">
                <a:latin typeface="Tahoma"/>
                <a:cs typeface="Tahoma"/>
              </a:rPr>
              <a:t> </a:t>
            </a:r>
            <a:r>
              <a:rPr sz="1200" spc="60" dirty="0">
                <a:latin typeface="Tahoma"/>
                <a:cs typeface="Tahoma"/>
              </a:rPr>
              <a:t>экологически</a:t>
            </a:r>
            <a:r>
              <a:rPr sz="1200" spc="75" dirty="0">
                <a:latin typeface="Tahoma"/>
                <a:cs typeface="Tahoma"/>
              </a:rPr>
              <a:t> </a:t>
            </a:r>
            <a:r>
              <a:rPr sz="1200" spc="20" dirty="0">
                <a:latin typeface="Tahoma"/>
                <a:cs typeface="Tahoma"/>
              </a:rPr>
              <a:t>чистые</a:t>
            </a:r>
            <a:r>
              <a:rPr sz="1200" spc="50" dirty="0">
                <a:latin typeface="Tahoma"/>
                <a:cs typeface="Tahoma"/>
              </a:rPr>
              <a:t> </a:t>
            </a:r>
            <a:r>
              <a:rPr sz="1200" spc="-10" dirty="0">
                <a:latin typeface="Tahoma"/>
                <a:cs typeface="Tahoma"/>
              </a:rPr>
              <a:t>продукты</a:t>
            </a:r>
            <a:endParaRPr sz="1200">
              <a:latin typeface="Tahoma"/>
              <a:cs typeface="Tahoma"/>
            </a:endParaRPr>
          </a:p>
        </p:txBody>
      </p:sp>
      <p:sp>
        <p:nvSpPr>
          <p:cNvPr id="24" name="object 24"/>
          <p:cNvSpPr/>
          <p:nvPr/>
        </p:nvSpPr>
        <p:spPr>
          <a:xfrm>
            <a:off x="13334" y="753237"/>
            <a:ext cx="5996940" cy="646430"/>
          </a:xfrm>
          <a:custGeom>
            <a:avLst/>
            <a:gdLst/>
            <a:ahLst/>
            <a:cxnLst/>
            <a:rect l="l" t="t" r="r" b="b"/>
            <a:pathLst>
              <a:path w="5996940" h="646430">
                <a:moveTo>
                  <a:pt x="0" y="646176"/>
                </a:moveTo>
                <a:lnTo>
                  <a:pt x="5996940" y="646176"/>
                </a:lnTo>
                <a:lnTo>
                  <a:pt x="5996940" y="0"/>
                </a:lnTo>
                <a:lnTo>
                  <a:pt x="0" y="0"/>
                </a:lnTo>
                <a:lnTo>
                  <a:pt x="0" y="646176"/>
                </a:lnTo>
                <a:close/>
              </a:path>
            </a:pathLst>
          </a:custGeom>
          <a:ln w="9906">
            <a:solidFill>
              <a:srgbClr val="B4C6E7"/>
            </a:solidFill>
          </a:ln>
        </p:spPr>
        <p:txBody>
          <a:bodyPr wrap="square" lIns="0" tIns="0" rIns="0" bIns="0" rtlCol="0"/>
          <a:lstStyle/>
          <a:p>
            <a:endParaRPr/>
          </a:p>
        </p:txBody>
      </p:sp>
      <p:sp>
        <p:nvSpPr>
          <p:cNvPr id="25" name="object 25"/>
          <p:cNvSpPr txBox="1"/>
          <p:nvPr/>
        </p:nvSpPr>
        <p:spPr>
          <a:xfrm>
            <a:off x="91693" y="777240"/>
            <a:ext cx="5334635" cy="57467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Tahoma"/>
                <a:cs typeface="Tahoma"/>
              </a:rPr>
              <a:t>Самообучение</a:t>
            </a:r>
            <a:endParaRPr sz="1200" dirty="0">
              <a:latin typeface="Tahoma"/>
              <a:cs typeface="Tahoma"/>
            </a:endParaRPr>
          </a:p>
          <a:p>
            <a:pPr marL="12700" marR="5080">
              <a:lnSpc>
                <a:spcPts val="1400"/>
              </a:lnSpc>
              <a:spcBef>
                <a:spcPts val="120"/>
              </a:spcBef>
            </a:pPr>
            <a:r>
              <a:rPr sz="1200" spc="100" dirty="0">
                <a:latin typeface="Tahoma"/>
                <a:cs typeface="Tahoma"/>
              </a:rPr>
              <a:t>Способность</a:t>
            </a:r>
            <a:r>
              <a:rPr sz="1200" spc="-40" dirty="0">
                <a:latin typeface="Tahoma"/>
                <a:cs typeface="Tahoma"/>
              </a:rPr>
              <a:t> </a:t>
            </a:r>
            <a:r>
              <a:rPr sz="1200" spc="55" dirty="0">
                <a:latin typeface="Tahoma"/>
                <a:cs typeface="Tahoma"/>
              </a:rPr>
              <a:t>адаптироваться</a:t>
            </a:r>
            <a:r>
              <a:rPr sz="1200" spc="-30" dirty="0">
                <a:latin typeface="Tahoma"/>
                <a:cs typeface="Tahoma"/>
              </a:rPr>
              <a:t> </a:t>
            </a:r>
            <a:r>
              <a:rPr sz="1200" dirty="0">
                <a:latin typeface="Tahoma"/>
                <a:cs typeface="Tahoma"/>
              </a:rPr>
              <a:t>к</a:t>
            </a:r>
            <a:r>
              <a:rPr sz="1200" spc="-25" dirty="0">
                <a:latin typeface="Tahoma"/>
                <a:cs typeface="Tahoma"/>
              </a:rPr>
              <a:t> </a:t>
            </a:r>
            <a:r>
              <a:rPr sz="1200" spc="85" dirty="0">
                <a:latin typeface="Tahoma"/>
                <a:cs typeface="Tahoma"/>
              </a:rPr>
              <a:t>изменениям</a:t>
            </a:r>
            <a:r>
              <a:rPr sz="1200" spc="-45" dirty="0">
                <a:latin typeface="Tahoma"/>
                <a:cs typeface="Tahoma"/>
              </a:rPr>
              <a:t> </a:t>
            </a:r>
            <a:r>
              <a:rPr sz="1200" spc="55" dirty="0">
                <a:latin typeface="Tahoma"/>
                <a:cs typeface="Tahoma"/>
              </a:rPr>
              <a:t>через</a:t>
            </a:r>
            <a:r>
              <a:rPr sz="1200" spc="-35" dirty="0">
                <a:latin typeface="Tahoma"/>
                <a:cs typeface="Tahoma"/>
              </a:rPr>
              <a:t> </a:t>
            </a:r>
            <a:r>
              <a:rPr sz="1200" spc="75" dirty="0">
                <a:latin typeface="Tahoma"/>
                <a:cs typeface="Tahoma"/>
              </a:rPr>
              <a:t>самостоятельное </a:t>
            </a:r>
            <a:r>
              <a:rPr sz="1200" spc="100" dirty="0">
                <a:latin typeface="Tahoma"/>
                <a:cs typeface="Tahoma"/>
              </a:rPr>
              <a:t>освоение</a:t>
            </a:r>
            <a:r>
              <a:rPr sz="1200" spc="-35" dirty="0">
                <a:latin typeface="Tahoma"/>
                <a:cs typeface="Tahoma"/>
              </a:rPr>
              <a:t> </a:t>
            </a:r>
            <a:r>
              <a:rPr sz="1200" dirty="0">
                <a:latin typeface="Tahoma"/>
                <a:cs typeface="Tahoma"/>
              </a:rPr>
              <a:t>новых</a:t>
            </a:r>
            <a:r>
              <a:rPr sz="1200" spc="-40" dirty="0">
                <a:latin typeface="Tahoma"/>
                <a:cs typeface="Tahoma"/>
              </a:rPr>
              <a:t> </a:t>
            </a:r>
            <a:r>
              <a:rPr sz="1200" spc="55" dirty="0">
                <a:latin typeface="Tahoma"/>
                <a:cs typeface="Tahoma"/>
              </a:rPr>
              <a:t>знаний</a:t>
            </a:r>
            <a:r>
              <a:rPr sz="1200" spc="-40" dirty="0">
                <a:latin typeface="Tahoma"/>
                <a:cs typeface="Tahoma"/>
              </a:rPr>
              <a:t> </a:t>
            </a:r>
            <a:r>
              <a:rPr sz="1200" spc="60" dirty="0">
                <a:latin typeface="Tahoma"/>
                <a:cs typeface="Tahoma"/>
              </a:rPr>
              <a:t>и</a:t>
            </a:r>
            <a:r>
              <a:rPr sz="1200" spc="-20" dirty="0">
                <a:latin typeface="Tahoma"/>
                <a:cs typeface="Tahoma"/>
              </a:rPr>
              <a:t> </a:t>
            </a:r>
            <a:r>
              <a:rPr sz="1200" spc="-10" dirty="0">
                <a:latin typeface="Tahoma"/>
                <a:cs typeface="Tahoma"/>
              </a:rPr>
              <a:t>навыков)</a:t>
            </a:r>
            <a:endParaRPr sz="1200" dirty="0">
              <a:latin typeface="Tahoma"/>
              <a:cs typeface="Tahoma"/>
            </a:endParaRPr>
          </a:p>
        </p:txBody>
      </p:sp>
      <p:sp>
        <p:nvSpPr>
          <p:cNvPr id="26" name="object 26"/>
          <p:cNvSpPr/>
          <p:nvPr/>
        </p:nvSpPr>
        <p:spPr>
          <a:xfrm>
            <a:off x="13334" y="3817239"/>
            <a:ext cx="6005830" cy="461009"/>
          </a:xfrm>
          <a:custGeom>
            <a:avLst/>
            <a:gdLst/>
            <a:ahLst/>
            <a:cxnLst/>
            <a:rect l="l" t="t" r="r" b="b"/>
            <a:pathLst>
              <a:path w="6005830" h="461010">
                <a:moveTo>
                  <a:pt x="0" y="461010"/>
                </a:moveTo>
                <a:lnTo>
                  <a:pt x="6005322" y="461010"/>
                </a:lnTo>
                <a:lnTo>
                  <a:pt x="6005322" y="0"/>
                </a:lnTo>
                <a:lnTo>
                  <a:pt x="0" y="0"/>
                </a:lnTo>
                <a:lnTo>
                  <a:pt x="0" y="461010"/>
                </a:lnTo>
                <a:close/>
              </a:path>
            </a:pathLst>
          </a:custGeom>
          <a:ln w="9906">
            <a:solidFill>
              <a:srgbClr val="B4C6E7"/>
            </a:solidFill>
          </a:ln>
        </p:spPr>
        <p:txBody>
          <a:bodyPr wrap="square" lIns="0" tIns="0" rIns="0" bIns="0" rtlCol="0"/>
          <a:lstStyle/>
          <a:p>
            <a:endParaRPr/>
          </a:p>
        </p:txBody>
      </p:sp>
      <p:sp>
        <p:nvSpPr>
          <p:cNvPr id="27" name="object 27"/>
          <p:cNvSpPr txBox="1"/>
          <p:nvPr/>
        </p:nvSpPr>
        <p:spPr>
          <a:xfrm>
            <a:off x="91693" y="3841495"/>
            <a:ext cx="5732145" cy="391160"/>
          </a:xfrm>
          <a:prstGeom prst="rect">
            <a:avLst/>
          </a:prstGeom>
        </p:spPr>
        <p:txBody>
          <a:bodyPr vert="horz" wrap="square" lIns="0" tIns="12700" rIns="0" bIns="0" rtlCol="0">
            <a:spAutoFit/>
          </a:bodyPr>
          <a:lstStyle/>
          <a:p>
            <a:pPr marL="12700">
              <a:lnSpc>
                <a:spcPct val="100000"/>
              </a:lnSpc>
              <a:spcBef>
                <a:spcPts val="100"/>
              </a:spcBef>
            </a:pPr>
            <a:r>
              <a:rPr sz="1200" b="1" spc="-50" dirty="0">
                <a:latin typeface="Tahoma"/>
                <a:cs typeface="Tahoma"/>
              </a:rPr>
              <a:t>Технологическая</a:t>
            </a:r>
            <a:r>
              <a:rPr sz="1200" b="1" spc="55" dirty="0">
                <a:latin typeface="Tahoma"/>
                <a:cs typeface="Tahoma"/>
              </a:rPr>
              <a:t> </a:t>
            </a:r>
            <a:r>
              <a:rPr sz="1200" b="1" spc="-10" dirty="0">
                <a:latin typeface="Tahoma"/>
                <a:cs typeface="Tahoma"/>
              </a:rPr>
              <a:t>осведомлённость</a:t>
            </a:r>
            <a:endParaRPr sz="1200">
              <a:latin typeface="Tahoma"/>
              <a:cs typeface="Tahoma"/>
            </a:endParaRPr>
          </a:p>
          <a:p>
            <a:pPr marL="12700">
              <a:lnSpc>
                <a:spcPct val="100000"/>
              </a:lnSpc>
            </a:pPr>
            <a:r>
              <a:rPr sz="1200" spc="50" dirty="0">
                <a:latin typeface="Tahoma"/>
                <a:cs typeface="Tahoma"/>
              </a:rPr>
              <a:t>Владеет</a:t>
            </a:r>
            <a:r>
              <a:rPr sz="1200" spc="70" dirty="0">
                <a:latin typeface="Tahoma"/>
                <a:cs typeface="Tahoma"/>
              </a:rPr>
              <a:t> </a:t>
            </a:r>
            <a:r>
              <a:rPr sz="1200" spc="110" dirty="0">
                <a:latin typeface="Tahoma"/>
                <a:cs typeface="Tahoma"/>
              </a:rPr>
              <a:t>современными</a:t>
            </a:r>
            <a:r>
              <a:rPr sz="1200" spc="60" dirty="0">
                <a:latin typeface="Tahoma"/>
                <a:cs typeface="Tahoma"/>
              </a:rPr>
              <a:t> </a:t>
            </a:r>
            <a:r>
              <a:rPr sz="1200" dirty="0">
                <a:latin typeface="Tahoma"/>
                <a:cs typeface="Tahoma"/>
              </a:rPr>
              <a:t>технологиями,</a:t>
            </a:r>
            <a:r>
              <a:rPr sz="1200" spc="80" dirty="0">
                <a:latin typeface="Tahoma"/>
                <a:cs typeface="Tahoma"/>
              </a:rPr>
              <a:t> </a:t>
            </a:r>
            <a:r>
              <a:rPr sz="1200" dirty="0">
                <a:latin typeface="Tahoma"/>
                <a:cs typeface="Tahoma"/>
              </a:rPr>
              <a:t>включая</a:t>
            </a:r>
            <a:r>
              <a:rPr sz="1200" spc="80" dirty="0">
                <a:latin typeface="Tahoma"/>
                <a:cs typeface="Tahoma"/>
              </a:rPr>
              <a:t> </a:t>
            </a:r>
            <a:r>
              <a:rPr sz="1200" dirty="0">
                <a:latin typeface="Tahoma"/>
                <a:cs typeface="Tahoma"/>
              </a:rPr>
              <a:t>ИИ,</a:t>
            </a:r>
            <a:r>
              <a:rPr sz="1200" spc="95" dirty="0">
                <a:latin typeface="Tahoma"/>
                <a:cs typeface="Tahoma"/>
              </a:rPr>
              <a:t> </a:t>
            </a:r>
            <a:r>
              <a:rPr sz="1200" spc="70" dirty="0">
                <a:latin typeface="Tahoma"/>
                <a:cs typeface="Tahoma"/>
              </a:rPr>
              <a:t>анализ</a:t>
            </a:r>
            <a:r>
              <a:rPr sz="1200" spc="80" dirty="0">
                <a:latin typeface="Tahoma"/>
                <a:cs typeface="Tahoma"/>
              </a:rPr>
              <a:t> </a:t>
            </a:r>
            <a:r>
              <a:rPr sz="1200" dirty="0">
                <a:latin typeface="Tahoma"/>
                <a:cs typeface="Tahoma"/>
              </a:rPr>
              <a:t>данных,</a:t>
            </a:r>
            <a:r>
              <a:rPr sz="1200" spc="75" dirty="0">
                <a:latin typeface="Tahoma"/>
                <a:cs typeface="Tahoma"/>
              </a:rPr>
              <a:t> </a:t>
            </a:r>
            <a:r>
              <a:rPr sz="1200" spc="45" dirty="0">
                <a:latin typeface="Tahoma"/>
                <a:cs typeface="Tahoma"/>
              </a:rPr>
              <a:t>VR/AR</a:t>
            </a:r>
            <a:endParaRPr sz="1200">
              <a:latin typeface="Tahoma"/>
              <a:cs typeface="Tahoma"/>
            </a:endParaRPr>
          </a:p>
        </p:txBody>
      </p:sp>
      <p:sp>
        <p:nvSpPr>
          <p:cNvPr id="28" name="object 28"/>
          <p:cNvSpPr/>
          <p:nvPr/>
        </p:nvSpPr>
        <p:spPr>
          <a:xfrm>
            <a:off x="4191" y="4295013"/>
            <a:ext cx="6010910" cy="646430"/>
          </a:xfrm>
          <a:custGeom>
            <a:avLst/>
            <a:gdLst/>
            <a:ahLst/>
            <a:cxnLst/>
            <a:rect l="l" t="t" r="r" b="b"/>
            <a:pathLst>
              <a:path w="6010910" h="646429">
                <a:moveTo>
                  <a:pt x="0" y="646176"/>
                </a:moveTo>
                <a:lnTo>
                  <a:pt x="6010656" y="646176"/>
                </a:lnTo>
                <a:lnTo>
                  <a:pt x="6010656" y="0"/>
                </a:lnTo>
                <a:lnTo>
                  <a:pt x="0" y="0"/>
                </a:lnTo>
                <a:lnTo>
                  <a:pt x="0" y="646176"/>
                </a:lnTo>
                <a:close/>
              </a:path>
            </a:pathLst>
          </a:custGeom>
          <a:ln w="9906">
            <a:solidFill>
              <a:srgbClr val="B4C6E7"/>
            </a:solidFill>
          </a:ln>
        </p:spPr>
        <p:txBody>
          <a:bodyPr wrap="square" lIns="0" tIns="0" rIns="0" bIns="0" rtlCol="0"/>
          <a:lstStyle/>
          <a:p>
            <a:endParaRPr/>
          </a:p>
        </p:txBody>
      </p:sp>
      <p:sp>
        <p:nvSpPr>
          <p:cNvPr id="29" name="object 29"/>
          <p:cNvSpPr txBox="1"/>
          <p:nvPr/>
        </p:nvSpPr>
        <p:spPr>
          <a:xfrm>
            <a:off x="82296" y="4319270"/>
            <a:ext cx="5681345" cy="574675"/>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Tahoma"/>
                <a:cs typeface="Tahoma"/>
              </a:rPr>
              <a:t>Создатель</a:t>
            </a:r>
            <a:r>
              <a:rPr sz="1200" b="1" spc="-15" dirty="0">
                <a:latin typeface="Tahoma"/>
                <a:cs typeface="Tahoma"/>
              </a:rPr>
              <a:t> </a:t>
            </a:r>
            <a:r>
              <a:rPr sz="1200" b="1" spc="-10" dirty="0">
                <a:latin typeface="Tahoma"/>
                <a:cs typeface="Tahoma"/>
              </a:rPr>
              <a:t>контента</a:t>
            </a:r>
            <a:endParaRPr sz="1200">
              <a:latin typeface="Tahoma"/>
              <a:cs typeface="Tahoma"/>
            </a:endParaRPr>
          </a:p>
          <a:p>
            <a:pPr marL="12700" marR="5080">
              <a:lnSpc>
                <a:spcPts val="1400"/>
              </a:lnSpc>
              <a:spcBef>
                <a:spcPts val="120"/>
              </a:spcBef>
            </a:pPr>
            <a:r>
              <a:rPr sz="1200" spc="70" dirty="0">
                <a:latin typeface="Tahoma"/>
                <a:cs typeface="Tahoma"/>
              </a:rPr>
              <a:t>Не</a:t>
            </a:r>
            <a:r>
              <a:rPr sz="1200" spc="10" dirty="0">
                <a:latin typeface="Tahoma"/>
                <a:cs typeface="Tahoma"/>
              </a:rPr>
              <a:t> только потребляет,</a:t>
            </a:r>
            <a:r>
              <a:rPr sz="1200" dirty="0">
                <a:latin typeface="Tahoma"/>
                <a:cs typeface="Tahoma"/>
              </a:rPr>
              <a:t> </a:t>
            </a:r>
            <a:r>
              <a:rPr sz="1200" spc="85" dirty="0">
                <a:latin typeface="Tahoma"/>
                <a:cs typeface="Tahoma"/>
              </a:rPr>
              <a:t>но</a:t>
            </a:r>
            <a:r>
              <a:rPr sz="1200" spc="5" dirty="0">
                <a:latin typeface="Tahoma"/>
                <a:cs typeface="Tahoma"/>
              </a:rPr>
              <a:t> </a:t>
            </a:r>
            <a:r>
              <a:rPr sz="1200" spc="60" dirty="0">
                <a:latin typeface="Tahoma"/>
                <a:cs typeface="Tahoma"/>
              </a:rPr>
              <a:t>и</a:t>
            </a:r>
            <a:r>
              <a:rPr sz="1200" spc="10" dirty="0">
                <a:latin typeface="Tahoma"/>
                <a:cs typeface="Tahoma"/>
              </a:rPr>
              <a:t> </a:t>
            </a:r>
            <a:r>
              <a:rPr sz="1200" spc="80" dirty="0">
                <a:latin typeface="Tahoma"/>
                <a:cs typeface="Tahoma"/>
              </a:rPr>
              <a:t>создаёт</a:t>
            </a:r>
            <a:r>
              <a:rPr sz="1200" spc="15" dirty="0">
                <a:latin typeface="Tahoma"/>
                <a:cs typeface="Tahoma"/>
              </a:rPr>
              <a:t> </a:t>
            </a:r>
            <a:r>
              <a:rPr sz="1200" spc="10" dirty="0">
                <a:latin typeface="Tahoma"/>
                <a:cs typeface="Tahoma"/>
              </a:rPr>
              <a:t>контент,</a:t>
            </a:r>
            <a:r>
              <a:rPr sz="1200" dirty="0">
                <a:latin typeface="Tahoma"/>
                <a:cs typeface="Tahoma"/>
              </a:rPr>
              <a:t> </a:t>
            </a:r>
            <a:r>
              <a:rPr sz="1200" spc="10" dirty="0">
                <a:latin typeface="Tahoma"/>
                <a:cs typeface="Tahoma"/>
              </a:rPr>
              <a:t>используя</a:t>
            </a:r>
            <a:r>
              <a:rPr sz="1200" dirty="0">
                <a:latin typeface="Tahoma"/>
                <a:cs typeface="Tahoma"/>
              </a:rPr>
              <a:t> </a:t>
            </a:r>
            <a:r>
              <a:rPr sz="1200" spc="105" dirty="0">
                <a:latin typeface="Tahoma"/>
                <a:cs typeface="Tahoma"/>
              </a:rPr>
              <a:t>соцсети</a:t>
            </a:r>
            <a:r>
              <a:rPr sz="1200" spc="5" dirty="0">
                <a:latin typeface="Tahoma"/>
                <a:cs typeface="Tahoma"/>
              </a:rPr>
              <a:t> </a:t>
            </a:r>
            <a:r>
              <a:rPr sz="1200" spc="60" dirty="0">
                <a:latin typeface="Tahoma"/>
                <a:cs typeface="Tahoma"/>
              </a:rPr>
              <a:t>и</a:t>
            </a:r>
            <a:r>
              <a:rPr sz="1200" spc="20" dirty="0">
                <a:latin typeface="Tahoma"/>
                <a:cs typeface="Tahoma"/>
              </a:rPr>
              <a:t> </a:t>
            </a:r>
            <a:r>
              <a:rPr sz="1200" spc="50" dirty="0">
                <a:latin typeface="Tahoma"/>
                <a:cs typeface="Tahoma"/>
              </a:rPr>
              <a:t>онлайн- </a:t>
            </a:r>
            <a:r>
              <a:rPr sz="1200" spc="110" dirty="0">
                <a:latin typeface="Tahoma"/>
                <a:cs typeface="Tahoma"/>
              </a:rPr>
              <a:t>платформы</a:t>
            </a:r>
            <a:r>
              <a:rPr sz="1200" spc="-40" dirty="0">
                <a:latin typeface="Tahoma"/>
                <a:cs typeface="Tahoma"/>
              </a:rPr>
              <a:t> </a:t>
            </a:r>
            <a:r>
              <a:rPr sz="1200" spc="-10" dirty="0">
                <a:latin typeface="Tahoma"/>
                <a:cs typeface="Tahoma"/>
              </a:rPr>
              <a:t>для</a:t>
            </a:r>
            <a:r>
              <a:rPr sz="1200" spc="-25" dirty="0">
                <a:latin typeface="Tahoma"/>
                <a:cs typeface="Tahoma"/>
              </a:rPr>
              <a:t> </a:t>
            </a:r>
            <a:r>
              <a:rPr sz="1200" spc="85" dirty="0">
                <a:latin typeface="Tahoma"/>
                <a:cs typeface="Tahoma"/>
              </a:rPr>
              <a:t>реализации</a:t>
            </a:r>
            <a:r>
              <a:rPr sz="1200" spc="-25" dirty="0">
                <a:latin typeface="Tahoma"/>
                <a:cs typeface="Tahoma"/>
              </a:rPr>
              <a:t> </a:t>
            </a:r>
            <a:r>
              <a:rPr sz="1200" spc="40" dirty="0">
                <a:latin typeface="Tahoma"/>
                <a:cs typeface="Tahoma"/>
              </a:rPr>
              <a:t>проектов</a:t>
            </a:r>
            <a:endParaRPr sz="1200">
              <a:latin typeface="Tahoma"/>
              <a:cs typeface="Tahoma"/>
            </a:endParaRPr>
          </a:p>
        </p:txBody>
      </p:sp>
      <p:sp>
        <p:nvSpPr>
          <p:cNvPr id="30" name="object 30"/>
          <p:cNvSpPr/>
          <p:nvPr/>
        </p:nvSpPr>
        <p:spPr>
          <a:xfrm>
            <a:off x="0" y="5919596"/>
            <a:ext cx="6015355" cy="831850"/>
          </a:xfrm>
          <a:custGeom>
            <a:avLst/>
            <a:gdLst/>
            <a:ahLst/>
            <a:cxnLst/>
            <a:rect l="l" t="t" r="r" b="b"/>
            <a:pathLst>
              <a:path w="6015355" h="831850">
                <a:moveTo>
                  <a:pt x="0" y="831341"/>
                </a:moveTo>
                <a:lnTo>
                  <a:pt x="6014847" y="831341"/>
                </a:lnTo>
                <a:lnTo>
                  <a:pt x="6014847" y="0"/>
                </a:lnTo>
                <a:lnTo>
                  <a:pt x="0" y="0"/>
                </a:lnTo>
              </a:path>
            </a:pathLst>
          </a:custGeom>
          <a:ln w="9906">
            <a:solidFill>
              <a:srgbClr val="B4C6E7"/>
            </a:solidFill>
          </a:ln>
        </p:spPr>
        <p:txBody>
          <a:bodyPr wrap="square" lIns="0" tIns="0" rIns="0" bIns="0" rtlCol="0"/>
          <a:lstStyle/>
          <a:p>
            <a:endParaRPr/>
          </a:p>
        </p:txBody>
      </p:sp>
      <p:sp>
        <p:nvSpPr>
          <p:cNvPr id="31" name="object 31"/>
          <p:cNvSpPr txBox="1"/>
          <p:nvPr/>
        </p:nvSpPr>
        <p:spPr>
          <a:xfrm>
            <a:off x="72389" y="5944616"/>
            <a:ext cx="5123180" cy="574040"/>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Tahoma"/>
                <a:cs typeface="Tahoma"/>
              </a:rPr>
              <a:t>Креативность</a:t>
            </a:r>
            <a:endParaRPr sz="1200">
              <a:latin typeface="Tahoma"/>
              <a:cs typeface="Tahoma"/>
            </a:endParaRPr>
          </a:p>
          <a:p>
            <a:pPr marL="12700" marR="5080">
              <a:lnSpc>
                <a:spcPts val="1400"/>
              </a:lnSpc>
              <a:spcBef>
                <a:spcPts val="120"/>
              </a:spcBef>
            </a:pPr>
            <a:r>
              <a:rPr sz="1200" spc="75" dirty="0">
                <a:latin typeface="Tahoma"/>
                <a:cs typeface="Tahoma"/>
              </a:rPr>
              <a:t>Поддержка</a:t>
            </a:r>
            <a:r>
              <a:rPr sz="1200" spc="70" dirty="0">
                <a:latin typeface="Tahoma"/>
                <a:cs typeface="Tahoma"/>
              </a:rPr>
              <a:t> </a:t>
            </a:r>
            <a:r>
              <a:rPr sz="1200" spc="10" dirty="0">
                <a:latin typeface="Tahoma"/>
                <a:cs typeface="Tahoma"/>
              </a:rPr>
              <a:t>творческих</a:t>
            </a:r>
            <a:r>
              <a:rPr sz="1200" spc="50" dirty="0">
                <a:latin typeface="Tahoma"/>
                <a:cs typeface="Tahoma"/>
              </a:rPr>
              <a:t> </a:t>
            </a:r>
            <a:r>
              <a:rPr sz="1200" spc="60" dirty="0">
                <a:latin typeface="Tahoma"/>
                <a:cs typeface="Tahoma"/>
              </a:rPr>
              <a:t>начинаний</a:t>
            </a:r>
            <a:r>
              <a:rPr sz="1200" spc="45" dirty="0">
                <a:latin typeface="Tahoma"/>
                <a:cs typeface="Tahoma"/>
              </a:rPr>
              <a:t> </a:t>
            </a:r>
            <a:r>
              <a:rPr sz="1200" spc="80" dirty="0">
                <a:latin typeface="Tahoma"/>
                <a:cs typeface="Tahoma"/>
              </a:rPr>
              <a:t>способствует</a:t>
            </a:r>
            <a:r>
              <a:rPr sz="1200" spc="60" dirty="0">
                <a:latin typeface="Tahoma"/>
                <a:cs typeface="Tahoma"/>
              </a:rPr>
              <a:t> </a:t>
            </a:r>
            <a:r>
              <a:rPr sz="1200" spc="80" dirty="0">
                <a:latin typeface="Tahoma"/>
                <a:cs typeface="Tahoma"/>
              </a:rPr>
              <a:t>нестандартному </a:t>
            </a:r>
            <a:r>
              <a:rPr sz="1200" spc="85" dirty="0">
                <a:latin typeface="Tahoma"/>
                <a:cs typeface="Tahoma"/>
              </a:rPr>
              <a:t>мышлению</a:t>
            </a:r>
            <a:r>
              <a:rPr sz="1200" spc="-40" dirty="0">
                <a:latin typeface="Tahoma"/>
                <a:cs typeface="Tahoma"/>
              </a:rPr>
              <a:t> </a:t>
            </a:r>
            <a:r>
              <a:rPr sz="1200" spc="60" dirty="0">
                <a:latin typeface="Tahoma"/>
                <a:cs typeface="Tahoma"/>
              </a:rPr>
              <a:t>и</a:t>
            </a:r>
            <a:r>
              <a:rPr sz="1200" spc="-20" dirty="0">
                <a:latin typeface="Tahoma"/>
                <a:cs typeface="Tahoma"/>
              </a:rPr>
              <a:t> </a:t>
            </a:r>
            <a:r>
              <a:rPr sz="1200" spc="85" dirty="0">
                <a:latin typeface="Tahoma"/>
                <a:cs typeface="Tahoma"/>
              </a:rPr>
              <a:t>генерации</a:t>
            </a:r>
            <a:r>
              <a:rPr sz="1200" spc="-25" dirty="0">
                <a:latin typeface="Tahoma"/>
                <a:cs typeface="Tahoma"/>
              </a:rPr>
              <a:t> </a:t>
            </a:r>
            <a:r>
              <a:rPr sz="1200" dirty="0">
                <a:latin typeface="Tahoma"/>
                <a:cs typeface="Tahoma"/>
              </a:rPr>
              <a:t>новых</a:t>
            </a:r>
            <a:r>
              <a:rPr sz="1200" spc="-25" dirty="0">
                <a:latin typeface="Tahoma"/>
                <a:cs typeface="Tahoma"/>
              </a:rPr>
              <a:t> </a:t>
            </a:r>
            <a:r>
              <a:rPr sz="1200" spc="50" dirty="0">
                <a:latin typeface="Tahoma"/>
                <a:cs typeface="Tahoma"/>
              </a:rPr>
              <a:t>идей</a:t>
            </a:r>
            <a:endParaRPr sz="1200">
              <a:latin typeface="Tahoma"/>
              <a:cs typeface="Tahoma"/>
            </a:endParaRPr>
          </a:p>
        </p:txBody>
      </p:sp>
      <p:sp>
        <p:nvSpPr>
          <p:cNvPr id="32" name="object 32"/>
          <p:cNvSpPr/>
          <p:nvPr/>
        </p:nvSpPr>
        <p:spPr>
          <a:xfrm>
            <a:off x="6019419" y="1878710"/>
            <a:ext cx="6173470" cy="647065"/>
          </a:xfrm>
          <a:custGeom>
            <a:avLst/>
            <a:gdLst/>
            <a:ahLst/>
            <a:cxnLst/>
            <a:rect l="l" t="t" r="r" b="b"/>
            <a:pathLst>
              <a:path w="6173470" h="647064">
                <a:moveTo>
                  <a:pt x="0" y="646938"/>
                </a:moveTo>
                <a:lnTo>
                  <a:pt x="6172961" y="646938"/>
                </a:lnTo>
                <a:lnTo>
                  <a:pt x="6172961" y="0"/>
                </a:lnTo>
                <a:lnTo>
                  <a:pt x="0" y="0"/>
                </a:lnTo>
                <a:lnTo>
                  <a:pt x="0" y="646938"/>
                </a:lnTo>
                <a:close/>
              </a:path>
            </a:pathLst>
          </a:custGeom>
          <a:ln w="9906">
            <a:solidFill>
              <a:srgbClr val="B4C6E7"/>
            </a:solidFill>
          </a:ln>
        </p:spPr>
        <p:txBody>
          <a:bodyPr wrap="square" lIns="0" tIns="0" rIns="0" bIns="0" rtlCol="0"/>
          <a:lstStyle/>
          <a:p>
            <a:endParaRPr/>
          </a:p>
        </p:txBody>
      </p:sp>
      <p:sp>
        <p:nvSpPr>
          <p:cNvPr id="33" name="object 33"/>
          <p:cNvSpPr txBox="1"/>
          <p:nvPr/>
        </p:nvSpPr>
        <p:spPr>
          <a:xfrm>
            <a:off x="6098285" y="1903476"/>
            <a:ext cx="5975985" cy="574040"/>
          </a:xfrm>
          <a:prstGeom prst="rect">
            <a:avLst/>
          </a:prstGeom>
        </p:spPr>
        <p:txBody>
          <a:bodyPr vert="horz" wrap="square" lIns="0" tIns="12700" rIns="0" bIns="0" rtlCol="0">
            <a:spAutoFit/>
          </a:bodyPr>
          <a:lstStyle/>
          <a:p>
            <a:pPr marL="12700">
              <a:lnSpc>
                <a:spcPct val="100000"/>
              </a:lnSpc>
              <a:spcBef>
                <a:spcPts val="100"/>
              </a:spcBef>
            </a:pPr>
            <a:r>
              <a:rPr sz="1200" b="1" dirty="0">
                <a:latin typeface="Tahoma"/>
                <a:cs typeface="Tahoma"/>
              </a:rPr>
              <a:t>Честность</a:t>
            </a:r>
            <a:r>
              <a:rPr sz="1200" b="1" spc="-50" dirty="0">
                <a:latin typeface="Tahoma"/>
                <a:cs typeface="Tahoma"/>
              </a:rPr>
              <a:t> </a:t>
            </a:r>
            <a:r>
              <a:rPr sz="1200" b="1" dirty="0">
                <a:latin typeface="Tahoma"/>
                <a:cs typeface="Tahoma"/>
              </a:rPr>
              <a:t>и</a:t>
            </a:r>
            <a:r>
              <a:rPr sz="1200" b="1" spc="-30" dirty="0">
                <a:latin typeface="Tahoma"/>
                <a:cs typeface="Tahoma"/>
              </a:rPr>
              <a:t> </a:t>
            </a:r>
            <a:r>
              <a:rPr sz="1200" b="1" spc="-10" dirty="0">
                <a:latin typeface="Tahoma"/>
                <a:cs typeface="Tahoma"/>
              </a:rPr>
              <a:t>ответственность</a:t>
            </a:r>
            <a:endParaRPr sz="1200" dirty="0">
              <a:latin typeface="Tahoma"/>
              <a:cs typeface="Tahoma"/>
            </a:endParaRPr>
          </a:p>
          <a:p>
            <a:pPr marL="12700" marR="5080">
              <a:lnSpc>
                <a:spcPts val="1400"/>
              </a:lnSpc>
              <a:spcBef>
                <a:spcPts val="120"/>
              </a:spcBef>
            </a:pPr>
            <a:r>
              <a:rPr sz="1200" spc="60" dirty="0">
                <a:latin typeface="Tahoma"/>
                <a:cs typeface="Tahoma"/>
              </a:rPr>
              <a:t>Поддерживает</a:t>
            </a:r>
            <a:r>
              <a:rPr sz="1200" spc="40" dirty="0">
                <a:latin typeface="Tahoma"/>
                <a:cs typeface="Tahoma"/>
              </a:rPr>
              <a:t> </a:t>
            </a:r>
            <a:r>
              <a:rPr sz="1200" spc="60" dirty="0">
                <a:latin typeface="Tahoma"/>
                <a:cs typeface="Tahoma"/>
              </a:rPr>
              <a:t>высокие</a:t>
            </a:r>
            <a:r>
              <a:rPr sz="1200" spc="45" dirty="0">
                <a:latin typeface="Tahoma"/>
                <a:cs typeface="Tahoma"/>
              </a:rPr>
              <a:t> </a:t>
            </a:r>
            <a:r>
              <a:rPr sz="1200" spc="90" dirty="0">
                <a:latin typeface="Tahoma"/>
                <a:cs typeface="Tahoma"/>
              </a:rPr>
              <a:t>моральные</a:t>
            </a:r>
            <a:r>
              <a:rPr sz="1200" spc="35" dirty="0">
                <a:latin typeface="Tahoma"/>
                <a:cs typeface="Tahoma"/>
              </a:rPr>
              <a:t> </a:t>
            </a:r>
            <a:r>
              <a:rPr sz="1200" spc="50" dirty="0">
                <a:latin typeface="Tahoma"/>
                <a:cs typeface="Tahoma"/>
              </a:rPr>
              <a:t>стандарты,</a:t>
            </a:r>
            <a:r>
              <a:rPr sz="1200" spc="35" dirty="0">
                <a:latin typeface="Tahoma"/>
                <a:cs typeface="Tahoma"/>
              </a:rPr>
              <a:t> </a:t>
            </a:r>
            <a:r>
              <a:rPr sz="1200" spc="10" dirty="0">
                <a:latin typeface="Tahoma"/>
                <a:cs typeface="Tahoma"/>
              </a:rPr>
              <a:t>считает</a:t>
            </a:r>
            <a:r>
              <a:rPr sz="1200" spc="50" dirty="0">
                <a:latin typeface="Tahoma"/>
                <a:cs typeface="Tahoma"/>
              </a:rPr>
              <a:t> </a:t>
            </a:r>
            <a:r>
              <a:rPr sz="1200" spc="70" dirty="0">
                <a:latin typeface="Tahoma"/>
                <a:cs typeface="Tahoma"/>
              </a:rPr>
              <a:t>важными</a:t>
            </a:r>
            <a:r>
              <a:rPr sz="1200" spc="25" dirty="0">
                <a:latin typeface="Tahoma"/>
                <a:cs typeface="Tahoma"/>
              </a:rPr>
              <a:t> </a:t>
            </a:r>
            <a:r>
              <a:rPr sz="1200" spc="10" dirty="0">
                <a:latin typeface="Tahoma"/>
                <a:cs typeface="Tahoma"/>
              </a:rPr>
              <a:t>честность</a:t>
            </a:r>
            <a:r>
              <a:rPr sz="1200" spc="35" dirty="0">
                <a:latin typeface="Tahoma"/>
                <a:cs typeface="Tahoma"/>
              </a:rPr>
              <a:t> </a:t>
            </a:r>
            <a:r>
              <a:rPr sz="1200" spc="10" dirty="0">
                <a:latin typeface="Tahoma"/>
                <a:cs typeface="Tahoma"/>
              </a:rPr>
              <a:t>и </a:t>
            </a:r>
            <a:r>
              <a:rPr sz="1200" dirty="0">
                <a:latin typeface="Tahoma"/>
                <a:cs typeface="Tahoma"/>
              </a:rPr>
              <a:t>ответственность</a:t>
            </a:r>
            <a:r>
              <a:rPr sz="1200" spc="40" dirty="0">
                <a:latin typeface="Tahoma"/>
                <a:cs typeface="Tahoma"/>
              </a:rPr>
              <a:t> </a:t>
            </a:r>
            <a:r>
              <a:rPr sz="1200" spc="60" dirty="0">
                <a:latin typeface="Tahoma"/>
                <a:cs typeface="Tahoma"/>
              </a:rPr>
              <a:t>как</a:t>
            </a:r>
            <a:r>
              <a:rPr sz="1200" spc="50" dirty="0">
                <a:latin typeface="Tahoma"/>
                <a:cs typeface="Tahoma"/>
              </a:rPr>
              <a:t> </a:t>
            </a:r>
            <a:r>
              <a:rPr sz="1200" spc="-70" dirty="0">
                <a:latin typeface="Tahoma"/>
                <a:cs typeface="Tahoma"/>
              </a:rPr>
              <a:t>в</a:t>
            </a:r>
            <a:r>
              <a:rPr sz="1200" spc="55" dirty="0">
                <a:latin typeface="Tahoma"/>
                <a:cs typeface="Tahoma"/>
              </a:rPr>
              <a:t> </a:t>
            </a:r>
            <a:r>
              <a:rPr sz="1200" dirty="0">
                <a:latin typeface="Tahoma"/>
                <a:cs typeface="Tahoma"/>
              </a:rPr>
              <a:t>личной,</a:t>
            </a:r>
            <a:r>
              <a:rPr sz="1200" spc="50" dirty="0">
                <a:latin typeface="Tahoma"/>
                <a:cs typeface="Tahoma"/>
              </a:rPr>
              <a:t> </a:t>
            </a:r>
            <a:r>
              <a:rPr sz="1200" dirty="0">
                <a:latin typeface="Tahoma"/>
                <a:cs typeface="Tahoma"/>
              </a:rPr>
              <a:t>так</a:t>
            </a:r>
            <a:r>
              <a:rPr sz="1200" spc="55" dirty="0">
                <a:latin typeface="Tahoma"/>
                <a:cs typeface="Tahoma"/>
              </a:rPr>
              <a:t> </a:t>
            </a:r>
            <a:r>
              <a:rPr sz="1200" spc="60" dirty="0">
                <a:latin typeface="Tahoma"/>
                <a:cs typeface="Tahoma"/>
              </a:rPr>
              <a:t>и</a:t>
            </a:r>
            <a:r>
              <a:rPr sz="1200" spc="45" dirty="0">
                <a:latin typeface="Tahoma"/>
                <a:cs typeface="Tahoma"/>
              </a:rPr>
              <a:t> </a:t>
            </a:r>
            <a:r>
              <a:rPr sz="1200" spc="-70" dirty="0">
                <a:latin typeface="Tahoma"/>
                <a:cs typeface="Tahoma"/>
              </a:rPr>
              <a:t>в</a:t>
            </a:r>
            <a:r>
              <a:rPr sz="1200" spc="55" dirty="0">
                <a:latin typeface="Tahoma"/>
                <a:cs typeface="Tahoma"/>
              </a:rPr>
              <a:t> </a:t>
            </a:r>
            <a:r>
              <a:rPr sz="1200" spc="114" dirty="0">
                <a:latin typeface="Tahoma"/>
                <a:cs typeface="Tahoma"/>
              </a:rPr>
              <a:t>профессиональной</a:t>
            </a:r>
            <a:r>
              <a:rPr sz="1200" spc="25" dirty="0">
                <a:latin typeface="Tahoma"/>
                <a:cs typeface="Tahoma"/>
              </a:rPr>
              <a:t> </a:t>
            </a:r>
            <a:r>
              <a:rPr sz="1200" spc="-10" dirty="0">
                <a:latin typeface="Tahoma"/>
                <a:cs typeface="Tahoma"/>
              </a:rPr>
              <a:t>жизни</a:t>
            </a:r>
            <a:endParaRPr sz="1200" dirty="0">
              <a:latin typeface="Tahoma"/>
              <a:cs typeface="Tahoma"/>
            </a:endParaRPr>
          </a:p>
        </p:txBody>
      </p:sp>
      <p:sp>
        <p:nvSpPr>
          <p:cNvPr id="34" name="object 34"/>
          <p:cNvSpPr/>
          <p:nvPr/>
        </p:nvSpPr>
        <p:spPr>
          <a:xfrm>
            <a:off x="1905" y="5273421"/>
            <a:ext cx="5998210" cy="646430"/>
          </a:xfrm>
          <a:custGeom>
            <a:avLst/>
            <a:gdLst/>
            <a:ahLst/>
            <a:cxnLst/>
            <a:rect l="l" t="t" r="r" b="b"/>
            <a:pathLst>
              <a:path w="5998210" h="646429">
                <a:moveTo>
                  <a:pt x="0" y="646175"/>
                </a:moveTo>
                <a:lnTo>
                  <a:pt x="5997702" y="646175"/>
                </a:lnTo>
                <a:lnTo>
                  <a:pt x="5997702" y="0"/>
                </a:lnTo>
                <a:lnTo>
                  <a:pt x="0" y="0"/>
                </a:lnTo>
                <a:lnTo>
                  <a:pt x="0" y="646175"/>
                </a:lnTo>
                <a:close/>
              </a:path>
            </a:pathLst>
          </a:custGeom>
          <a:ln w="9906">
            <a:solidFill>
              <a:srgbClr val="B4C6E7"/>
            </a:solidFill>
          </a:ln>
        </p:spPr>
        <p:txBody>
          <a:bodyPr wrap="square" lIns="0" tIns="0" rIns="0" bIns="0" rtlCol="0"/>
          <a:lstStyle/>
          <a:p>
            <a:endParaRPr/>
          </a:p>
        </p:txBody>
      </p:sp>
      <p:sp>
        <p:nvSpPr>
          <p:cNvPr id="35" name="object 35"/>
          <p:cNvSpPr txBox="1"/>
          <p:nvPr/>
        </p:nvSpPr>
        <p:spPr>
          <a:xfrm>
            <a:off x="80518" y="5298185"/>
            <a:ext cx="5591175" cy="574040"/>
          </a:xfrm>
          <a:prstGeom prst="rect">
            <a:avLst/>
          </a:prstGeom>
        </p:spPr>
        <p:txBody>
          <a:bodyPr vert="horz" wrap="square" lIns="0" tIns="12700" rIns="0" bIns="0" rtlCol="0">
            <a:spAutoFit/>
          </a:bodyPr>
          <a:lstStyle/>
          <a:p>
            <a:pPr marL="12700">
              <a:lnSpc>
                <a:spcPct val="100000"/>
              </a:lnSpc>
              <a:spcBef>
                <a:spcPts val="100"/>
              </a:spcBef>
            </a:pPr>
            <a:r>
              <a:rPr sz="1200" b="1" dirty="0">
                <a:latin typeface="Tahoma"/>
                <a:cs typeface="Tahoma"/>
              </a:rPr>
              <a:t>Самостоятельное</a:t>
            </a:r>
            <a:r>
              <a:rPr sz="1200" b="1" spc="50" dirty="0">
                <a:latin typeface="Tahoma"/>
                <a:cs typeface="Tahoma"/>
              </a:rPr>
              <a:t> </a:t>
            </a:r>
            <a:r>
              <a:rPr sz="1200" b="1" spc="-10" dirty="0">
                <a:latin typeface="Tahoma"/>
                <a:cs typeface="Tahoma"/>
              </a:rPr>
              <a:t>мышление</a:t>
            </a:r>
            <a:endParaRPr sz="1200" dirty="0">
              <a:latin typeface="Tahoma"/>
              <a:cs typeface="Tahoma"/>
            </a:endParaRPr>
          </a:p>
          <a:p>
            <a:pPr marL="12700" marR="5080">
              <a:lnSpc>
                <a:spcPts val="1400"/>
              </a:lnSpc>
              <a:spcBef>
                <a:spcPts val="120"/>
              </a:spcBef>
            </a:pPr>
            <a:r>
              <a:rPr sz="1200" dirty="0">
                <a:latin typeface="Tahoma"/>
                <a:cs typeface="Tahoma"/>
              </a:rPr>
              <a:t>Развито</a:t>
            </a:r>
            <a:r>
              <a:rPr sz="1200" spc="35" dirty="0">
                <a:latin typeface="Tahoma"/>
                <a:cs typeface="Tahoma"/>
              </a:rPr>
              <a:t> </a:t>
            </a:r>
            <a:r>
              <a:rPr sz="1200" spc="60" dirty="0">
                <a:latin typeface="Tahoma"/>
                <a:cs typeface="Tahoma"/>
              </a:rPr>
              <a:t>критическое</a:t>
            </a:r>
            <a:r>
              <a:rPr sz="1200" spc="10" dirty="0">
                <a:latin typeface="Tahoma"/>
                <a:cs typeface="Tahoma"/>
              </a:rPr>
              <a:t> </a:t>
            </a:r>
            <a:r>
              <a:rPr sz="1200" spc="80" dirty="0">
                <a:latin typeface="Tahoma"/>
                <a:cs typeface="Tahoma"/>
              </a:rPr>
              <a:t>мышление,</a:t>
            </a:r>
            <a:r>
              <a:rPr sz="1200" spc="15" dirty="0">
                <a:latin typeface="Tahoma"/>
                <a:cs typeface="Tahoma"/>
              </a:rPr>
              <a:t> </a:t>
            </a:r>
            <a:r>
              <a:rPr sz="1200" spc="100" dirty="0">
                <a:latin typeface="Tahoma"/>
                <a:cs typeface="Tahoma"/>
              </a:rPr>
              <a:t>способность</a:t>
            </a:r>
            <a:r>
              <a:rPr sz="1200" spc="10" dirty="0">
                <a:latin typeface="Tahoma"/>
                <a:cs typeface="Tahoma"/>
              </a:rPr>
              <a:t> </a:t>
            </a:r>
            <a:r>
              <a:rPr sz="1200" spc="50" dirty="0">
                <a:latin typeface="Tahoma"/>
                <a:cs typeface="Tahoma"/>
              </a:rPr>
              <a:t>анализировать,</a:t>
            </a:r>
            <a:r>
              <a:rPr sz="1200" spc="25" dirty="0">
                <a:latin typeface="Tahoma"/>
                <a:cs typeface="Tahoma"/>
              </a:rPr>
              <a:t> </a:t>
            </a:r>
            <a:r>
              <a:rPr sz="1200" spc="-10" dirty="0">
                <a:latin typeface="Tahoma"/>
                <a:cs typeface="Tahoma"/>
              </a:rPr>
              <a:t>проявлять </a:t>
            </a:r>
            <a:r>
              <a:rPr sz="1200" spc="20" dirty="0">
                <a:latin typeface="Tahoma"/>
                <a:cs typeface="Tahoma"/>
              </a:rPr>
              <a:t>инициативу</a:t>
            </a:r>
            <a:r>
              <a:rPr sz="1200" spc="50" dirty="0">
                <a:latin typeface="Tahoma"/>
                <a:cs typeface="Tahoma"/>
              </a:rPr>
              <a:t> </a:t>
            </a:r>
            <a:r>
              <a:rPr sz="1200" spc="60" dirty="0">
                <a:latin typeface="Tahoma"/>
                <a:cs typeface="Tahoma"/>
              </a:rPr>
              <a:t>и </a:t>
            </a:r>
            <a:r>
              <a:rPr sz="1200" spc="20" dirty="0">
                <a:latin typeface="Tahoma"/>
                <a:cs typeface="Tahoma"/>
              </a:rPr>
              <a:t>находить</a:t>
            </a:r>
            <a:r>
              <a:rPr sz="1200" spc="55" dirty="0">
                <a:latin typeface="Tahoma"/>
                <a:cs typeface="Tahoma"/>
              </a:rPr>
              <a:t> </a:t>
            </a:r>
            <a:r>
              <a:rPr sz="1200" spc="60" dirty="0">
                <a:latin typeface="Tahoma"/>
                <a:cs typeface="Tahoma"/>
              </a:rPr>
              <a:t>инновационные</a:t>
            </a:r>
            <a:r>
              <a:rPr sz="1200" spc="55" dirty="0">
                <a:latin typeface="Tahoma"/>
                <a:cs typeface="Tahoma"/>
              </a:rPr>
              <a:t> </a:t>
            </a:r>
            <a:r>
              <a:rPr sz="1200" spc="70" dirty="0">
                <a:latin typeface="Tahoma"/>
                <a:cs typeface="Tahoma"/>
              </a:rPr>
              <a:t>решения</a:t>
            </a:r>
            <a:endParaRPr sz="1200" dirty="0">
              <a:latin typeface="Tahoma"/>
              <a:cs typeface="Tahoma"/>
            </a:endParaRPr>
          </a:p>
        </p:txBody>
      </p:sp>
      <p:grpSp>
        <p:nvGrpSpPr>
          <p:cNvPr id="36" name="object 36"/>
          <p:cNvGrpSpPr/>
          <p:nvPr/>
        </p:nvGrpSpPr>
        <p:grpSpPr>
          <a:xfrm>
            <a:off x="6015101" y="439547"/>
            <a:ext cx="6182360" cy="754380"/>
            <a:chOff x="6015101" y="439547"/>
            <a:chExt cx="6182360" cy="754380"/>
          </a:xfrm>
        </p:grpSpPr>
        <p:sp>
          <p:nvSpPr>
            <p:cNvPr id="37" name="object 37"/>
            <p:cNvSpPr/>
            <p:nvPr/>
          </p:nvSpPr>
          <p:spPr>
            <a:xfrm>
              <a:off x="6020181" y="444627"/>
              <a:ext cx="6172200" cy="744220"/>
            </a:xfrm>
            <a:custGeom>
              <a:avLst/>
              <a:gdLst/>
              <a:ahLst/>
              <a:cxnLst/>
              <a:rect l="l" t="t" r="r" b="b"/>
              <a:pathLst>
                <a:path w="6172200" h="744219">
                  <a:moveTo>
                    <a:pt x="6172200" y="0"/>
                  </a:moveTo>
                  <a:lnTo>
                    <a:pt x="0" y="0"/>
                  </a:lnTo>
                  <a:lnTo>
                    <a:pt x="0" y="743712"/>
                  </a:lnTo>
                  <a:lnTo>
                    <a:pt x="6172200" y="743712"/>
                  </a:lnTo>
                  <a:lnTo>
                    <a:pt x="6172200" y="0"/>
                  </a:lnTo>
                  <a:close/>
                </a:path>
              </a:pathLst>
            </a:custGeom>
            <a:solidFill>
              <a:srgbClr val="2E5496"/>
            </a:solidFill>
          </p:spPr>
          <p:txBody>
            <a:bodyPr wrap="square" lIns="0" tIns="0" rIns="0" bIns="0" rtlCol="0"/>
            <a:lstStyle/>
            <a:p>
              <a:endParaRPr/>
            </a:p>
          </p:txBody>
        </p:sp>
        <p:sp>
          <p:nvSpPr>
            <p:cNvPr id="38" name="object 38"/>
            <p:cNvSpPr/>
            <p:nvPr/>
          </p:nvSpPr>
          <p:spPr>
            <a:xfrm>
              <a:off x="6020181" y="444627"/>
              <a:ext cx="6172200" cy="744220"/>
            </a:xfrm>
            <a:custGeom>
              <a:avLst/>
              <a:gdLst/>
              <a:ahLst/>
              <a:cxnLst/>
              <a:rect l="l" t="t" r="r" b="b"/>
              <a:pathLst>
                <a:path w="6172200" h="744219">
                  <a:moveTo>
                    <a:pt x="0" y="743712"/>
                  </a:moveTo>
                  <a:lnTo>
                    <a:pt x="6172200" y="743712"/>
                  </a:lnTo>
                  <a:lnTo>
                    <a:pt x="6172200" y="0"/>
                  </a:lnTo>
                  <a:lnTo>
                    <a:pt x="0" y="0"/>
                  </a:lnTo>
                  <a:lnTo>
                    <a:pt x="0" y="743712"/>
                  </a:lnTo>
                  <a:close/>
                </a:path>
              </a:pathLst>
            </a:custGeom>
            <a:ln w="9905">
              <a:solidFill>
                <a:srgbClr val="B4C6E7"/>
              </a:solidFill>
            </a:ln>
          </p:spPr>
          <p:txBody>
            <a:bodyPr wrap="square" lIns="0" tIns="0" rIns="0" bIns="0" rtlCol="0"/>
            <a:lstStyle/>
            <a:p>
              <a:endParaRPr/>
            </a:p>
          </p:txBody>
        </p:sp>
      </p:grpSp>
      <p:sp>
        <p:nvSpPr>
          <p:cNvPr id="39" name="object 39"/>
          <p:cNvSpPr txBox="1"/>
          <p:nvPr/>
        </p:nvSpPr>
        <p:spPr>
          <a:xfrm>
            <a:off x="6099047" y="472948"/>
            <a:ext cx="5842000" cy="660400"/>
          </a:xfrm>
          <a:prstGeom prst="rect">
            <a:avLst/>
          </a:prstGeom>
        </p:spPr>
        <p:txBody>
          <a:bodyPr vert="horz" wrap="square" lIns="0" tIns="12065" rIns="0" bIns="0" rtlCol="0">
            <a:spAutoFit/>
          </a:bodyPr>
          <a:lstStyle/>
          <a:p>
            <a:pPr marL="12700" marR="5080">
              <a:lnSpc>
                <a:spcPct val="100000"/>
              </a:lnSpc>
              <a:spcBef>
                <a:spcPts val="95"/>
              </a:spcBef>
            </a:pPr>
            <a:r>
              <a:rPr sz="1400" b="1" spc="-10" dirty="0">
                <a:solidFill>
                  <a:srgbClr val="FFFFFF"/>
                </a:solidFill>
                <a:latin typeface="Segoe UI"/>
                <a:cs typeface="Segoe UI"/>
              </a:rPr>
              <a:t>Гражданственность,</a:t>
            </a:r>
            <a:r>
              <a:rPr sz="1400" b="1" spc="5" dirty="0">
                <a:solidFill>
                  <a:srgbClr val="FFFFFF"/>
                </a:solidFill>
                <a:latin typeface="Segoe UI"/>
                <a:cs typeface="Segoe UI"/>
              </a:rPr>
              <a:t> </a:t>
            </a:r>
            <a:r>
              <a:rPr sz="1400" b="1" dirty="0">
                <a:solidFill>
                  <a:srgbClr val="FFFFFF"/>
                </a:solidFill>
                <a:latin typeface="Segoe UI"/>
                <a:cs typeface="Segoe UI"/>
              </a:rPr>
              <a:t>патриотизм,</a:t>
            </a:r>
            <a:r>
              <a:rPr sz="1400" b="1" spc="-5" dirty="0">
                <a:solidFill>
                  <a:srgbClr val="FFFFFF"/>
                </a:solidFill>
                <a:latin typeface="Segoe UI"/>
                <a:cs typeface="Segoe UI"/>
              </a:rPr>
              <a:t> </a:t>
            </a:r>
            <a:r>
              <a:rPr sz="1400" b="1" spc="-10" dirty="0">
                <a:solidFill>
                  <a:srgbClr val="FFFFFF"/>
                </a:solidFill>
                <a:latin typeface="Segoe UI"/>
                <a:cs typeface="Segoe UI"/>
              </a:rPr>
              <a:t>приверженность</a:t>
            </a:r>
            <a:r>
              <a:rPr sz="1400" b="1" spc="15" dirty="0">
                <a:solidFill>
                  <a:srgbClr val="FFFFFF"/>
                </a:solidFill>
                <a:latin typeface="Segoe UI"/>
                <a:cs typeface="Segoe UI"/>
              </a:rPr>
              <a:t> </a:t>
            </a:r>
            <a:r>
              <a:rPr sz="1400" b="1" spc="-10" dirty="0">
                <a:solidFill>
                  <a:srgbClr val="FFFFFF"/>
                </a:solidFill>
                <a:latin typeface="Segoe UI"/>
                <a:cs typeface="Segoe UI"/>
              </a:rPr>
              <a:t>традиционным духовно-</a:t>
            </a:r>
            <a:r>
              <a:rPr sz="1400" b="1" dirty="0">
                <a:solidFill>
                  <a:srgbClr val="FFFFFF"/>
                </a:solidFill>
                <a:latin typeface="Segoe UI"/>
                <a:cs typeface="Segoe UI"/>
              </a:rPr>
              <a:t>нравственным</a:t>
            </a:r>
            <a:r>
              <a:rPr sz="1400" b="1" spc="-40" dirty="0">
                <a:solidFill>
                  <a:srgbClr val="FFFFFF"/>
                </a:solidFill>
                <a:latin typeface="Segoe UI"/>
                <a:cs typeface="Segoe UI"/>
              </a:rPr>
              <a:t> </a:t>
            </a:r>
            <a:r>
              <a:rPr sz="1400" b="1" dirty="0">
                <a:solidFill>
                  <a:srgbClr val="FFFFFF"/>
                </a:solidFill>
                <a:latin typeface="Segoe UI"/>
                <a:cs typeface="Segoe UI"/>
              </a:rPr>
              <a:t>ценностям,</a:t>
            </a:r>
            <a:r>
              <a:rPr sz="1400" b="1" spc="-40" dirty="0">
                <a:solidFill>
                  <a:srgbClr val="FFFFFF"/>
                </a:solidFill>
                <a:latin typeface="Segoe UI"/>
                <a:cs typeface="Segoe UI"/>
              </a:rPr>
              <a:t> </a:t>
            </a:r>
            <a:r>
              <a:rPr sz="1400" b="1" dirty="0">
                <a:solidFill>
                  <a:srgbClr val="FFFFFF"/>
                </a:solidFill>
                <a:latin typeface="Segoe UI"/>
                <a:cs typeface="Segoe UI"/>
              </a:rPr>
              <a:t>моральные</a:t>
            </a:r>
            <a:r>
              <a:rPr sz="1400" b="1" spc="-40" dirty="0">
                <a:solidFill>
                  <a:srgbClr val="FFFFFF"/>
                </a:solidFill>
                <a:latin typeface="Segoe UI"/>
                <a:cs typeface="Segoe UI"/>
              </a:rPr>
              <a:t> </a:t>
            </a:r>
            <a:r>
              <a:rPr sz="1400" b="1" dirty="0">
                <a:solidFill>
                  <a:srgbClr val="FFFFFF"/>
                </a:solidFill>
                <a:latin typeface="Segoe UI"/>
                <a:cs typeface="Segoe UI"/>
              </a:rPr>
              <a:t>и</a:t>
            </a:r>
            <a:r>
              <a:rPr sz="1400" b="1" spc="-65" dirty="0">
                <a:solidFill>
                  <a:srgbClr val="FFFFFF"/>
                </a:solidFill>
                <a:latin typeface="Segoe UI"/>
                <a:cs typeface="Segoe UI"/>
              </a:rPr>
              <a:t> </a:t>
            </a:r>
            <a:r>
              <a:rPr sz="1400" b="1" spc="-10" dirty="0">
                <a:solidFill>
                  <a:srgbClr val="FFFFFF"/>
                </a:solidFill>
                <a:latin typeface="Segoe UI"/>
                <a:cs typeface="Segoe UI"/>
              </a:rPr>
              <a:t>этические</a:t>
            </a:r>
            <a:endParaRPr sz="1400" dirty="0">
              <a:latin typeface="Segoe UI"/>
              <a:cs typeface="Segoe UI"/>
            </a:endParaRPr>
          </a:p>
          <a:p>
            <a:pPr marL="12700">
              <a:lnSpc>
                <a:spcPts val="1639"/>
              </a:lnSpc>
            </a:pPr>
            <a:r>
              <a:rPr sz="1400" b="1" spc="-10" dirty="0">
                <a:solidFill>
                  <a:srgbClr val="FFFFFF"/>
                </a:solidFill>
                <a:latin typeface="Segoe UI"/>
                <a:cs typeface="Segoe UI"/>
              </a:rPr>
              <a:t>принципы</a:t>
            </a:r>
            <a:endParaRPr sz="1400" dirty="0">
              <a:latin typeface="Segoe UI"/>
              <a:cs typeface="Segoe UI"/>
            </a:endParaRPr>
          </a:p>
        </p:txBody>
      </p:sp>
      <p:grpSp>
        <p:nvGrpSpPr>
          <p:cNvPr id="40" name="object 40"/>
          <p:cNvGrpSpPr/>
          <p:nvPr/>
        </p:nvGrpSpPr>
        <p:grpSpPr>
          <a:xfrm>
            <a:off x="-2412" y="432688"/>
            <a:ext cx="6025515" cy="323850"/>
            <a:chOff x="-2412" y="432688"/>
            <a:chExt cx="6025515" cy="323850"/>
          </a:xfrm>
        </p:grpSpPr>
        <p:sp>
          <p:nvSpPr>
            <p:cNvPr id="41" name="object 41"/>
            <p:cNvSpPr/>
            <p:nvPr/>
          </p:nvSpPr>
          <p:spPr>
            <a:xfrm>
              <a:off x="2667" y="437768"/>
              <a:ext cx="6015355" cy="313690"/>
            </a:xfrm>
            <a:custGeom>
              <a:avLst/>
              <a:gdLst/>
              <a:ahLst/>
              <a:cxnLst/>
              <a:rect l="l" t="t" r="r" b="b"/>
              <a:pathLst>
                <a:path w="6015355" h="313690">
                  <a:moveTo>
                    <a:pt x="6015228" y="0"/>
                  </a:moveTo>
                  <a:lnTo>
                    <a:pt x="0" y="0"/>
                  </a:lnTo>
                  <a:lnTo>
                    <a:pt x="0" y="313182"/>
                  </a:lnTo>
                  <a:lnTo>
                    <a:pt x="6015228" y="313182"/>
                  </a:lnTo>
                  <a:lnTo>
                    <a:pt x="6015228" y="0"/>
                  </a:lnTo>
                  <a:close/>
                </a:path>
              </a:pathLst>
            </a:custGeom>
            <a:solidFill>
              <a:srgbClr val="2E5496"/>
            </a:solidFill>
          </p:spPr>
          <p:txBody>
            <a:bodyPr wrap="square" lIns="0" tIns="0" rIns="0" bIns="0" rtlCol="0"/>
            <a:lstStyle/>
            <a:p>
              <a:endParaRPr/>
            </a:p>
          </p:txBody>
        </p:sp>
        <p:sp>
          <p:nvSpPr>
            <p:cNvPr id="42" name="object 42"/>
            <p:cNvSpPr/>
            <p:nvPr/>
          </p:nvSpPr>
          <p:spPr>
            <a:xfrm>
              <a:off x="2667" y="437768"/>
              <a:ext cx="6015355" cy="313690"/>
            </a:xfrm>
            <a:custGeom>
              <a:avLst/>
              <a:gdLst/>
              <a:ahLst/>
              <a:cxnLst/>
              <a:rect l="l" t="t" r="r" b="b"/>
              <a:pathLst>
                <a:path w="6015355" h="313690">
                  <a:moveTo>
                    <a:pt x="0" y="313182"/>
                  </a:moveTo>
                  <a:lnTo>
                    <a:pt x="6015228" y="313182"/>
                  </a:lnTo>
                  <a:lnTo>
                    <a:pt x="6015228" y="0"/>
                  </a:lnTo>
                  <a:lnTo>
                    <a:pt x="0" y="0"/>
                  </a:lnTo>
                  <a:lnTo>
                    <a:pt x="0" y="313182"/>
                  </a:lnTo>
                  <a:close/>
                </a:path>
              </a:pathLst>
            </a:custGeom>
            <a:ln w="9906">
              <a:solidFill>
                <a:srgbClr val="B4C6E7"/>
              </a:solidFill>
            </a:ln>
          </p:spPr>
          <p:txBody>
            <a:bodyPr wrap="square" lIns="0" tIns="0" rIns="0" bIns="0" rtlCol="0"/>
            <a:lstStyle/>
            <a:p>
              <a:endParaRPr/>
            </a:p>
          </p:txBody>
        </p:sp>
      </p:grpSp>
      <p:sp>
        <p:nvSpPr>
          <p:cNvPr id="43" name="object 43"/>
          <p:cNvSpPr txBox="1"/>
          <p:nvPr/>
        </p:nvSpPr>
        <p:spPr>
          <a:xfrm>
            <a:off x="81026" y="460501"/>
            <a:ext cx="3821429" cy="238760"/>
          </a:xfrm>
          <a:prstGeom prst="rect">
            <a:avLst/>
          </a:prstGeom>
        </p:spPr>
        <p:txBody>
          <a:bodyPr vert="horz" wrap="square" lIns="0" tIns="12065" rIns="0" bIns="0" rtlCol="0">
            <a:spAutoFit/>
          </a:bodyPr>
          <a:lstStyle/>
          <a:p>
            <a:pPr marL="12700">
              <a:lnSpc>
                <a:spcPct val="100000"/>
              </a:lnSpc>
              <a:spcBef>
                <a:spcPts val="95"/>
              </a:spcBef>
            </a:pPr>
            <a:r>
              <a:rPr sz="1400" b="1" dirty="0">
                <a:solidFill>
                  <a:srgbClr val="FFFFFF"/>
                </a:solidFill>
                <a:latin typeface="Segoe UI"/>
                <a:cs typeface="Segoe UI"/>
              </a:rPr>
              <a:t>Образование</a:t>
            </a:r>
            <a:r>
              <a:rPr sz="1400" b="1" spc="-60" dirty="0">
                <a:solidFill>
                  <a:srgbClr val="FFFFFF"/>
                </a:solidFill>
                <a:latin typeface="Segoe UI"/>
                <a:cs typeface="Segoe UI"/>
              </a:rPr>
              <a:t> </a:t>
            </a:r>
            <a:r>
              <a:rPr sz="1400" b="1" dirty="0">
                <a:solidFill>
                  <a:srgbClr val="FFFFFF"/>
                </a:solidFill>
                <a:latin typeface="Segoe UI"/>
                <a:cs typeface="Segoe UI"/>
              </a:rPr>
              <a:t>и</a:t>
            </a:r>
            <a:r>
              <a:rPr sz="1400" b="1" spc="-65" dirty="0">
                <a:solidFill>
                  <a:srgbClr val="FFFFFF"/>
                </a:solidFill>
                <a:latin typeface="Segoe UI"/>
                <a:cs typeface="Segoe UI"/>
              </a:rPr>
              <a:t> </a:t>
            </a:r>
            <a:r>
              <a:rPr sz="1400" b="1" dirty="0">
                <a:solidFill>
                  <a:srgbClr val="FFFFFF"/>
                </a:solidFill>
                <a:latin typeface="Segoe UI"/>
                <a:cs typeface="Segoe UI"/>
              </a:rPr>
              <a:t>профессиональные</a:t>
            </a:r>
            <a:r>
              <a:rPr sz="1400" b="1" spc="-35" dirty="0">
                <a:solidFill>
                  <a:srgbClr val="FFFFFF"/>
                </a:solidFill>
                <a:latin typeface="Segoe UI"/>
                <a:cs typeface="Segoe UI"/>
              </a:rPr>
              <a:t> </a:t>
            </a:r>
            <a:r>
              <a:rPr sz="1400" b="1" spc="-10" dirty="0">
                <a:solidFill>
                  <a:srgbClr val="FFFFFF"/>
                </a:solidFill>
                <a:latin typeface="Segoe UI"/>
                <a:cs typeface="Segoe UI"/>
              </a:rPr>
              <a:t>навыки</a:t>
            </a:r>
            <a:endParaRPr sz="1400" dirty="0">
              <a:latin typeface="Segoe UI"/>
              <a:cs typeface="Segoe UI"/>
            </a:endParaRPr>
          </a:p>
        </p:txBody>
      </p:sp>
      <p:grpSp>
        <p:nvGrpSpPr>
          <p:cNvPr id="44" name="object 44"/>
          <p:cNvGrpSpPr/>
          <p:nvPr/>
        </p:nvGrpSpPr>
        <p:grpSpPr>
          <a:xfrm>
            <a:off x="-3175" y="3485438"/>
            <a:ext cx="6051550" cy="448945"/>
            <a:chOff x="-3175" y="3485438"/>
            <a:chExt cx="6051550" cy="448945"/>
          </a:xfrm>
        </p:grpSpPr>
        <p:pic>
          <p:nvPicPr>
            <p:cNvPr id="45" name="object 45"/>
            <p:cNvPicPr/>
            <p:nvPr/>
          </p:nvPicPr>
          <p:blipFill>
            <a:blip r:embed="rId2" cstate="print"/>
            <a:stretch>
              <a:fillRect/>
            </a:stretch>
          </p:blipFill>
          <p:spPr>
            <a:xfrm>
              <a:off x="0" y="3489934"/>
              <a:ext cx="6047994" cy="389407"/>
            </a:xfrm>
            <a:prstGeom prst="rect">
              <a:avLst/>
            </a:prstGeom>
          </p:spPr>
        </p:pic>
        <p:pic>
          <p:nvPicPr>
            <p:cNvPr id="46" name="object 46"/>
            <p:cNvPicPr/>
            <p:nvPr/>
          </p:nvPicPr>
          <p:blipFill>
            <a:blip r:embed="rId3" cstate="print"/>
            <a:stretch>
              <a:fillRect/>
            </a:stretch>
          </p:blipFill>
          <p:spPr>
            <a:xfrm>
              <a:off x="0" y="3485438"/>
              <a:ext cx="2283714" cy="448767"/>
            </a:xfrm>
            <a:prstGeom prst="rect">
              <a:avLst/>
            </a:prstGeom>
          </p:spPr>
        </p:pic>
        <p:sp>
          <p:nvSpPr>
            <p:cNvPr id="47" name="object 47"/>
            <p:cNvSpPr/>
            <p:nvPr/>
          </p:nvSpPr>
          <p:spPr>
            <a:xfrm>
              <a:off x="0" y="3514344"/>
              <a:ext cx="6010910" cy="307975"/>
            </a:xfrm>
            <a:custGeom>
              <a:avLst/>
              <a:gdLst/>
              <a:ahLst/>
              <a:cxnLst/>
              <a:rect l="l" t="t" r="r" b="b"/>
              <a:pathLst>
                <a:path w="6010910" h="307975">
                  <a:moveTo>
                    <a:pt x="6010656" y="0"/>
                  </a:moveTo>
                  <a:lnTo>
                    <a:pt x="0" y="0"/>
                  </a:lnTo>
                  <a:lnTo>
                    <a:pt x="0" y="307847"/>
                  </a:lnTo>
                  <a:lnTo>
                    <a:pt x="6010656" y="307847"/>
                  </a:lnTo>
                  <a:lnTo>
                    <a:pt x="6010656" y="0"/>
                  </a:lnTo>
                  <a:close/>
                </a:path>
              </a:pathLst>
            </a:custGeom>
            <a:solidFill>
              <a:srgbClr val="2E5496"/>
            </a:solidFill>
          </p:spPr>
          <p:txBody>
            <a:bodyPr wrap="square" lIns="0" tIns="0" rIns="0" bIns="0" rtlCol="0"/>
            <a:lstStyle/>
            <a:p>
              <a:endParaRPr/>
            </a:p>
          </p:txBody>
        </p:sp>
        <p:sp>
          <p:nvSpPr>
            <p:cNvPr id="48" name="object 48"/>
            <p:cNvSpPr/>
            <p:nvPr/>
          </p:nvSpPr>
          <p:spPr>
            <a:xfrm>
              <a:off x="0" y="3514344"/>
              <a:ext cx="6010910" cy="307975"/>
            </a:xfrm>
            <a:custGeom>
              <a:avLst/>
              <a:gdLst/>
              <a:ahLst/>
              <a:cxnLst/>
              <a:rect l="l" t="t" r="r" b="b"/>
              <a:pathLst>
                <a:path w="6010910" h="307975">
                  <a:moveTo>
                    <a:pt x="0" y="307847"/>
                  </a:moveTo>
                  <a:lnTo>
                    <a:pt x="6010656" y="307847"/>
                  </a:lnTo>
                  <a:lnTo>
                    <a:pt x="6010656" y="0"/>
                  </a:lnTo>
                  <a:lnTo>
                    <a:pt x="0" y="0"/>
                  </a:lnTo>
                  <a:lnTo>
                    <a:pt x="0" y="307847"/>
                  </a:lnTo>
                  <a:close/>
                </a:path>
              </a:pathLst>
            </a:custGeom>
            <a:ln w="6096">
              <a:solidFill>
                <a:srgbClr val="B4C6E7"/>
              </a:solidFill>
            </a:ln>
          </p:spPr>
          <p:txBody>
            <a:bodyPr wrap="square" lIns="0" tIns="0" rIns="0" bIns="0" rtlCol="0"/>
            <a:lstStyle/>
            <a:p>
              <a:endParaRPr/>
            </a:p>
          </p:txBody>
        </p:sp>
      </p:grpSp>
      <p:sp>
        <p:nvSpPr>
          <p:cNvPr id="49" name="object 49"/>
          <p:cNvSpPr txBox="1"/>
          <p:nvPr/>
        </p:nvSpPr>
        <p:spPr>
          <a:xfrm>
            <a:off x="78739" y="3543300"/>
            <a:ext cx="2076450" cy="238760"/>
          </a:xfrm>
          <a:prstGeom prst="rect">
            <a:avLst/>
          </a:prstGeom>
        </p:spPr>
        <p:txBody>
          <a:bodyPr vert="horz" wrap="square" lIns="0" tIns="12065" rIns="0" bIns="0" rtlCol="0">
            <a:spAutoFit/>
          </a:bodyPr>
          <a:lstStyle/>
          <a:p>
            <a:pPr marL="12700">
              <a:lnSpc>
                <a:spcPct val="100000"/>
              </a:lnSpc>
              <a:spcBef>
                <a:spcPts val="95"/>
              </a:spcBef>
            </a:pPr>
            <a:r>
              <a:rPr sz="1400" b="1" dirty="0">
                <a:solidFill>
                  <a:srgbClr val="FFFFFF"/>
                </a:solidFill>
                <a:latin typeface="Segoe UI"/>
                <a:cs typeface="Segoe UI"/>
              </a:rPr>
              <a:t>Цифровая</a:t>
            </a:r>
            <a:r>
              <a:rPr sz="1400" b="1" spc="-60" dirty="0">
                <a:solidFill>
                  <a:srgbClr val="FFFFFF"/>
                </a:solidFill>
                <a:latin typeface="Segoe UI"/>
                <a:cs typeface="Segoe UI"/>
              </a:rPr>
              <a:t> </a:t>
            </a:r>
            <a:r>
              <a:rPr sz="1400" b="1" spc="-10" dirty="0">
                <a:solidFill>
                  <a:srgbClr val="FFFFFF"/>
                </a:solidFill>
                <a:latin typeface="Segoe UI"/>
                <a:cs typeface="Segoe UI"/>
              </a:rPr>
              <a:t>грамотность</a:t>
            </a:r>
            <a:endParaRPr sz="1400">
              <a:latin typeface="Segoe UI"/>
              <a:cs typeface="Segoe UI"/>
            </a:endParaRPr>
          </a:p>
        </p:txBody>
      </p:sp>
      <p:grpSp>
        <p:nvGrpSpPr>
          <p:cNvPr id="50" name="object 50"/>
          <p:cNvGrpSpPr/>
          <p:nvPr/>
        </p:nvGrpSpPr>
        <p:grpSpPr>
          <a:xfrm>
            <a:off x="-3047" y="4923332"/>
            <a:ext cx="6055360" cy="448945"/>
            <a:chOff x="-3047" y="4923332"/>
            <a:chExt cx="6055360" cy="448945"/>
          </a:xfrm>
        </p:grpSpPr>
        <p:pic>
          <p:nvPicPr>
            <p:cNvPr id="51" name="object 51"/>
            <p:cNvPicPr/>
            <p:nvPr/>
          </p:nvPicPr>
          <p:blipFill>
            <a:blip r:embed="rId4" cstate="print"/>
            <a:stretch>
              <a:fillRect/>
            </a:stretch>
          </p:blipFill>
          <p:spPr>
            <a:xfrm>
              <a:off x="0" y="4927828"/>
              <a:ext cx="6051804" cy="389407"/>
            </a:xfrm>
            <a:prstGeom prst="rect">
              <a:avLst/>
            </a:prstGeom>
          </p:spPr>
        </p:pic>
        <p:pic>
          <p:nvPicPr>
            <p:cNvPr id="52" name="object 52"/>
            <p:cNvPicPr/>
            <p:nvPr/>
          </p:nvPicPr>
          <p:blipFill>
            <a:blip r:embed="rId5" cstate="print"/>
            <a:stretch>
              <a:fillRect/>
            </a:stretch>
          </p:blipFill>
          <p:spPr>
            <a:xfrm>
              <a:off x="0" y="4923332"/>
              <a:ext cx="4905756" cy="448767"/>
            </a:xfrm>
            <a:prstGeom prst="rect">
              <a:avLst/>
            </a:prstGeom>
          </p:spPr>
        </p:pic>
        <p:sp>
          <p:nvSpPr>
            <p:cNvPr id="53" name="object 53"/>
            <p:cNvSpPr/>
            <p:nvPr/>
          </p:nvSpPr>
          <p:spPr>
            <a:xfrm>
              <a:off x="0" y="4952238"/>
              <a:ext cx="6014720" cy="307975"/>
            </a:xfrm>
            <a:custGeom>
              <a:avLst/>
              <a:gdLst/>
              <a:ahLst/>
              <a:cxnLst/>
              <a:rect l="l" t="t" r="r" b="b"/>
              <a:pathLst>
                <a:path w="6014720" h="307975">
                  <a:moveTo>
                    <a:pt x="6014466" y="0"/>
                  </a:moveTo>
                  <a:lnTo>
                    <a:pt x="0" y="0"/>
                  </a:lnTo>
                  <a:lnTo>
                    <a:pt x="0" y="307848"/>
                  </a:lnTo>
                  <a:lnTo>
                    <a:pt x="6014466" y="307848"/>
                  </a:lnTo>
                  <a:lnTo>
                    <a:pt x="6014466" y="0"/>
                  </a:lnTo>
                  <a:close/>
                </a:path>
              </a:pathLst>
            </a:custGeom>
            <a:solidFill>
              <a:srgbClr val="2E5496"/>
            </a:solidFill>
          </p:spPr>
          <p:txBody>
            <a:bodyPr wrap="square" lIns="0" tIns="0" rIns="0" bIns="0" rtlCol="0"/>
            <a:lstStyle/>
            <a:p>
              <a:endParaRPr/>
            </a:p>
          </p:txBody>
        </p:sp>
        <p:sp>
          <p:nvSpPr>
            <p:cNvPr id="54" name="object 54"/>
            <p:cNvSpPr/>
            <p:nvPr/>
          </p:nvSpPr>
          <p:spPr>
            <a:xfrm>
              <a:off x="0" y="4952238"/>
              <a:ext cx="6014720" cy="307975"/>
            </a:xfrm>
            <a:custGeom>
              <a:avLst/>
              <a:gdLst/>
              <a:ahLst/>
              <a:cxnLst/>
              <a:rect l="l" t="t" r="r" b="b"/>
              <a:pathLst>
                <a:path w="6014720" h="307975">
                  <a:moveTo>
                    <a:pt x="0" y="307848"/>
                  </a:moveTo>
                  <a:lnTo>
                    <a:pt x="6014466" y="307848"/>
                  </a:lnTo>
                  <a:lnTo>
                    <a:pt x="6014466" y="0"/>
                  </a:lnTo>
                  <a:lnTo>
                    <a:pt x="0" y="0"/>
                  </a:lnTo>
                  <a:lnTo>
                    <a:pt x="0" y="307848"/>
                  </a:lnTo>
                  <a:close/>
                </a:path>
              </a:pathLst>
            </a:custGeom>
            <a:ln w="6096">
              <a:solidFill>
                <a:srgbClr val="B4C6E7"/>
              </a:solidFill>
            </a:ln>
          </p:spPr>
          <p:txBody>
            <a:bodyPr wrap="square" lIns="0" tIns="0" rIns="0" bIns="0" rtlCol="0"/>
            <a:lstStyle/>
            <a:p>
              <a:endParaRPr/>
            </a:p>
          </p:txBody>
        </p:sp>
      </p:grpSp>
      <p:sp>
        <p:nvSpPr>
          <p:cNvPr id="55" name="object 55"/>
          <p:cNvSpPr txBox="1"/>
          <p:nvPr/>
        </p:nvSpPr>
        <p:spPr>
          <a:xfrm>
            <a:off x="78739" y="4980939"/>
            <a:ext cx="4696460" cy="238760"/>
          </a:xfrm>
          <a:prstGeom prst="rect">
            <a:avLst/>
          </a:prstGeom>
        </p:spPr>
        <p:txBody>
          <a:bodyPr vert="horz" wrap="square" lIns="0" tIns="12065" rIns="0" bIns="0" rtlCol="0">
            <a:spAutoFit/>
          </a:bodyPr>
          <a:lstStyle/>
          <a:p>
            <a:pPr marL="12700">
              <a:lnSpc>
                <a:spcPct val="100000"/>
              </a:lnSpc>
              <a:spcBef>
                <a:spcPts val="95"/>
              </a:spcBef>
            </a:pPr>
            <a:r>
              <a:rPr sz="1400" b="1" dirty="0">
                <a:solidFill>
                  <a:srgbClr val="FFFFFF"/>
                </a:solidFill>
                <a:latin typeface="Segoe UI"/>
                <a:cs typeface="Segoe UI"/>
              </a:rPr>
              <a:t>Воспитание</a:t>
            </a:r>
            <a:r>
              <a:rPr sz="1400" b="1" spc="-15" dirty="0">
                <a:solidFill>
                  <a:srgbClr val="FFFFFF"/>
                </a:solidFill>
                <a:latin typeface="Segoe UI"/>
                <a:cs typeface="Segoe UI"/>
              </a:rPr>
              <a:t> </a:t>
            </a:r>
            <a:r>
              <a:rPr sz="1400" b="1" spc="-10" dirty="0">
                <a:solidFill>
                  <a:srgbClr val="FFFFFF"/>
                </a:solidFill>
                <a:latin typeface="Segoe UI"/>
                <a:cs typeface="Segoe UI"/>
              </a:rPr>
              <a:t>креативности</a:t>
            </a:r>
            <a:r>
              <a:rPr sz="1400" b="1" spc="-15" dirty="0">
                <a:solidFill>
                  <a:srgbClr val="FFFFFF"/>
                </a:solidFill>
                <a:latin typeface="Segoe UI"/>
                <a:cs typeface="Segoe UI"/>
              </a:rPr>
              <a:t> </a:t>
            </a:r>
            <a:r>
              <a:rPr sz="1400" b="1" dirty="0">
                <a:solidFill>
                  <a:srgbClr val="FFFFFF"/>
                </a:solidFill>
                <a:latin typeface="Segoe UI"/>
                <a:cs typeface="Segoe UI"/>
              </a:rPr>
              <a:t>и</a:t>
            </a:r>
            <a:r>
              <a:rPr sz="1400" b="1" spc="-35" dirty="0">
                <a:solidFill>
                  <a:srgbClr val="FFFFFF"/>
                </a:solidFill>
                <a:latin typeface="Segoe UI"/>
                <a:cs typeface="Segoe UI"/>
              </a:rPr>
              <a:t> </a:t>
            </a:r>
            <a:r>
              <a:rPr sz="1400" b="1" spc="-10" dirty="0">
                <a:solidFill>
                  <a:srgbClr val="FFFFFF"/>
                </a:solidFill>
                <a:latin typeface="Segoe UI"/>
                <a:cs typeface="Segoe UI"/>
              </a:rPr>
              <a:t>критического</a:t>
            </a:r>
            <a:r>
              <a:rPr sz="1400" b="1" spc="-20" dirty="0">
                <a:solidFill>
                  <a:srgbClr val="FFFFFF"/>
                </a:solidFill>
                <a:latin typeface="Segoe UI"/>
                <a:cs typeface="Segoe UI"/>
              </a:rPr>
              <a:t> </a:t>
            </a:r>
            <a:r>
              <a:rPr sz="1400" b="1" spc="-10" dirty="0">
                <a:solidFill>
                  <a:srgbClr val="FFFFFF"/>
                </a:solidFill>
                <a:latin typeface="Segoe UI"/>
                <a:cs typeface="Segoe UI"/>
              </a:rPr>
              <a:t>мышления</a:t>
            </a:r>
            <a:endParaRPr sz="1400">
              <a:latin typeface="Segoe UI"/>
              <a:cs typeface="Segoe UI"/>
            </a:endParaRPr>
          </a:p>
        </p:txBody>
      </p:sp>
      <p:sp>
        <p:nvSpPr>
          <p:cNvPr id="56" name="object 56"/>
          <p:cNvSpPr txBox="1">
            <a:spLocks noGrp="1"/>
          </p:cNvSpPr>
          <p:nvPr>
            <p:ph type="title"/>
          </p:nvPr>
        </p:nvSpPr>
        <p:spPr>
          <a:xfrm>
            <a:off x="523874" y="-155429"/>
            <a:ext cx="10972800" cy="628377"/>
          </a:xfrm>
          <a:prstGeom prst="rect">
            <a:avLst/>
          </a:prstGeom>
        </p:spPr>
        <p:txBody>
          <a:bodyPr vert="horz" wrap="square" lIns="0" tIns="12700" rIns="0" bIns="0" rtlCol="0">
            <a:spAutoFit/>
          </a:bodyPr>
          <a:lstStyle/>
          <a:p>
            <a:pPr marL="12700">
              <a:lnSpc>
                <a:spcPct val="100000"/>
              </a:lnSpc>
              <a:spcBef>
                <a:spcPts val="100"/>
              </a:spcBef>
            </a:pPr>
            <a:r>
              <a:rPr lang="ru-RU" sz="4000" spc="100" dirty="0"/>
              <a:t>П</a:t>
            </a:r>
            <a:r>
              <a:rPr sz="4000" spc="100" dirty="0" err="1" smtClean="0"/>
              <a:t>ортрет</a:t>
            </a:r>
            <a:r>
              <a:rPr sz="4000" spc="-60" dirty="0" smtClean="0"/>
              <a:t> </a:t>
            </a:r>
            <a:r>
              <a:rPr sz="4000" spc="85" dirty="0"/>
              <a:t>выпускника</a:t>
            </a:r>
            <a:r>
              <a:rPr sz="4000" spc="-70" dirty="0"/>
              <a:t> </a:t>
            </a:r>
            <a:r>
              <a:rPr sz="4000" spc="-20" dirty="0"/>
              <a:t>2040</a:t>
            </a:r>
          </a:p>
        </p:txBody>
      </p:sp>
    </p:spTree>
    <p:extLst>
      <p:ext uri="{BB962C8B-B14F-4D97-AF65-F5344CB8AC3E}">
        <p14:creationId xmlns:p14="http://schemas.microsoft.com/office/powerpoint/2010/main" val="2677642259"/>
      </p:ext>
    </p:extLst>
  </p:cSld>
  <p:clrMapOvr>
    <a:masterClrMapping/>
  </p:clrMapOvr>
  <p:transition>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9416" y="-99392"/>
            <a:ext cx="10972800" cy="843821"/>
          </a:xfrm>
          <a:prstGeom prst="rect">
            <a:avLst/>
          </a:prstGeom>
        </p:spPr>
        <p:txBody>
          <a:bodyPr vert="horz" wrap="square" lIns="0" tIns="12700" rIns="0" bIns="0" rtlCol="0">
            <a:spAutoFit/>
          </a:bodyPr>
          <a:lstStyle/>
          <a:p>
            <a:pPr marL="12700">
              <a:lnSpc>
                <a:spcPct val="100000"/>
              </a:lnSpc>
              <a:spcBef>
                <a:spcPts val="100"/>
              </a:spcBef>
            </a:pPr>
            <a:r>
              <a:rPr lang="ru-RU" spc="100" dirty="0" smtClean="0"/>
              <a:t>П</a:t>
            </a:r>
            <a:r>
              <a:rPr spc="100" dirty="0" err="1" smtClean="0"/>
              <a:t>ортрет</a:t>
            </a:r>
            <a:r>
              <a:rPr spc="-60" dirty="0" smtClean="0"/>
              <a:t> </a:t>
            </a:r>
            <a:r>
              <a:rPr spc="85" dirty="0"/>
              <a:t>выпускника</a:t>
            </a:r>
            <a:r>
              <a:rPr spc="-70" dirty="0"/>
              <a:t> </a:t>
            </a:r>
            <a:r>
              <a:rPr spc="-20" dirty="0"/>
              <a:t>2040</a:t>
            </a:r>
          </a:p>
        </p:txBody>
      </p:sp>
      <p:grpSp>
        <p:nvGrpSpPr>
          <p:cNvPr id="3" name="object 3"/>
          <p:cNvGrpSpPr/>
          <p:nvPr/>
        </p:nvGrpSpPr>
        <p:grpSpPr>
          <a:xfrm>
            <a:off x="678791" y="1149594"/>
            <a:ext cx="8784976" cy="648072"/>
            <a:chOff x="0" y="523544"/>
            <a:chExt cx="6547484" cy="448945"/>
          </a:xfrm>
        </p:grpSpPr>
        <p:pic>
          <p:nvPicPr>
            <p:cNvPr id="4" name="object 4"/>
            <p:cNvPicPr/>
            <p:nvPr/>
          </p:nvPicPr>
          <p:blipFill>
            <a:blip r:embed="rId2" cstate="print"/>
            <a:stretch>
              <a:fillRect/>
            </a:stretch>
          </p:blipFill>
          <p:spPr>
            <a:xfrm>
              <a:off x="0" y="532612"/>
              <a:ext cx="6547104" cy="389407"/>
            </a:xfrm>
            <a:prstGeom prst="rect">
              <a:avLst/>
            </a:prstGeom>
          </p:spPr>
        </p:pic>
        <p:pic>
          <p:nvPicPr>
            <p:cNvPr id="5" name="object 5"/>
            <p:cNvPicPr/>
            <p:nvPr/>
          </p:nvPicPr>
          <p:blipFill>
            <a:blip r:embed="rId3" cstate="print"/>
            <a:stretch>
              <a:fillRect/>
            </a:stretch>
          </p:blipFill>
          <p:spPr>
            <a:xfrm>
              <a:off x="0" y="523544"/>
              <a:ext cx="3394710" cy="448767"/>
            </a:xfrm>
            <a:prstGeom prst="rect">
              <a:avLst/>
            </a:prstGeom>
          </p:spPr>
        </p:pic>
        <p:sp>
          <p:nvSpPr>
            <p:cNvPr id="6" name="object 6"/>
            <p:cNvSpPr/>
            <p:nvPr/>
          </p:nvSpPr>
          <p:spPr>
            <a:xfrm>
              <a:off x="0" y="557021"/>
              <a:ext cx="6510020" cy="307975"/>
            </a:xfrm>
            <a:custGeom>
              <a:avLst/>
              <a:gdLst/>
              <a:ahLst/>
              <a:cxnLst/>
              <a:rect l="l" t="t" r="r" b="b"/>
              <a:pathLst>
                <a:path w="6510020" h="307975">
                  <a:moveTo>
                    <a:pt x="6509766" y="0"/>
                  </a:moveTo>
                  <a:lnTo>
                    <a:pt x="0" y="0"/>
                  </a:lnTo>
                  <a:lnTo>
                    <a:pt x="0" y="307848"/>
                  </a:lnTo>
                  <a:lnTo>
                    <a:pt x="6509766" y="307848"/>
                  </a:lnTo>
                  <a:lnTo>
                    <a:pt x="6509766" y="0"/>
                  </a:lnTo>
                  <a:close/>
                </a:path>
              </a:pathLst>
            </a:custGeom>
            <a:solidFill>
              <a:srgbClr val="2E5496"/>
            </a:solidFill>
          </p:spPr>
          <p:txBody>
            <a:bodyPr wrap="square" lIns="0" tIns="0" rIns="0" bIns="0" rtlCol="0"/>
            <a:lstStyle/>
            <a:p>
              <a:endParaRPr/>
            </a:p>
          </p:txBody>
        </p:sp>
      </p:grpSp>
      <p:graphicFrame>
        <p:nvGraphicFramePr>
          <p:cNvPr id="7" name="object 7"/>
          <p:cNvGraphicFramePr>
            <a:graphicFrameLocks noGrp="1"/>
          </p:cNvGraphicFramePr>
          <p:nvPr>
            <p:extLst>
              <p:ext uri="{D42A27DB-BD31-4B8C-83A1-F6EECF244321}">
                <p14:modId xmlns:p14="http://schemas.microsoft.com/office/powerpoint/2010/main" val="1518711105"/>
              </p:ext>
            </p:extLst>
          </p:nvPr>
        </p:nvGraphicFramePr>
        <p:xfrm>
          <a:off x="678791" y="908720"/>
          <a:ext cx="10945216" cy="5543324"/>
        </p:xfrm>
        <a:graphic>
          <a:graphicData uri="http://schemas.openxmlformats.org/drawingml/2006/table">
            <a:tbl>
              <a:tblPr firstRow="1" bandRow="1">
                <a:tableStyleId>{2D5ABB26-0587-4C30-8999-92F81FD0307C}</a:tableStyleId>
              </a:tblPr>
              <a:tblGrid>
                <a:gridCol w="10945216"/>
              </a:tblGrid>
              <a:tr h="152100">
                <a:tc>
                  <a:txBody>
                    <a:bodyPr/>
                    <a:lstStyle/>
                    <a:p>
                      <a:pPr marL="86360">
                        <a:lnSpc>
                          <a:spcPct val="100000"/>
                        </a:lnSpc>
                        <a:spcBef>
                          <a:spcPts val="284"/>
                        </a:spcBef>
                      </a:pPr>
                      <a:r>
                        <a:rPr sz="1400" b="1" dirty="0">
                          <a:solidFill>
                            <a:schemeClr val="tx1"/>
                          </a:solidFill>
                          <a:latin typeface="Segoe UI"/>
                          <a:cs typeface="Segoe UI"/>
                        </a:rPr>
                        <a:t>Ценности</a:t>
                      </a:r>
                      <a:r>
                        <a:rPr sz="1400" b="1" spc="-40" dirty="0">
                          <a:solidFill>
                            <a:schemeClr val="tx1"/>
                          </a:solidFill>
                          <a:latin typeface="Segoe UI"/>
                          <a:cs typeface="Segoe UI"/>
                        </a:rPr>
                        <a:t> </a:t>
                      </a:r>
                      <a:r>
                        <a:rPr sz="1400" b="1" dirty="0">
                          <a:solidFill>
                            <a:schemeClr val="tx1"/>
                          </a:solidFill>
                          <a:latin typeface="Segoe UI"/>
                          <a:cs typeface="Segoe UI"/>
                        </a:rPr>
                        <a:t>здоровья</a:t>
                      </a:r>
                      <a:r>
                        <a:rPr sz="1400" b="1" spc="-50" dirty="0">
                          <a:solidFill>
                            <a:schemeClr val="tx1"/>
                          </a:solidFill>
                          <a:latin typeface="Segoe UI"/>
                          <a:cs typeface="Segoe UI"/>
                        </a:rPr>
                        <a:t> </a:t>
                      </a:r>
                      <a:r>
                        <a:rPr sz="1400" b="1" dirty="0">
                          <a:solidFill>
                            <a:schemeClr val="tx1"/>
                          </a:solidFill>
                          <a:latin typeface="Segoe UI"/>
                          <a:cs typeface="Segoe UI"/>
                        </a:rPr>
                        <a:t>и</a:t>
                      </a:r>
                      <a:r>
                        <a:rPr sz="1400" b="1" spc="-60" dirty="0">
                          <a:solidFill>
                            <a:schemeClr val="tx1"/>
                          </a:solidFill>
                          <a:latin typeface="Segoe UI"/>
                          <a:cs typeface="Segoe UI"/>
                        </a:rPr>
                        <a:t> </a:t>
                      </a:r>
                      <a:r>
                        <a:rPr sz="1400" b="1" spc="-10" dirty="0" err="1" smtClean="0">
                          <a:solidFill>
                            <a:schemeClr val="tx1"/>
                          </a:solidFill>
                          <a:latin typeface="Segoe UI"/>
                          <a:cs typeface="Segoe UI"/>
                        </a:rPr>
                        <a:t>благополучия</a:t>
                      </a:r>
                      <a:endParaRPr lang="ru-RU" sz="1400" b="1" spc="-10" dirty="0" smtClean="0">
                        <a:solidFill>
                          <a:schemeClr val="tx1"/>
                        </a:solidFill>
                        <a:latin typeface="Segoe UI"/>
                        <a:cs typeface="Segoe UI"/>
                      </a:endParaRPr>
                    </a:p>
                  </a:txBody>
                  <a:tcPr marL="0" marR="0" marT="36194" marB="0">
                    <a:lnL w="6350">
                      <a:solidFill>
                        <a:srgbClr val="B4C6E7"/>
                      </a:solidFill>
                      <a:prstDash val="solid"/>
                    </a:lnL>
                    <a:lnR w="6350">
                      <a:solidFill>
                        <a:srgbClr val="B4C6E7"/>
                      </a:solidFill>
                      <a:prstDash val="solid"/>
                    </a:lnR>
                    <a:lnT w="6350">
                      <a:solidFill>
                        <a:srgbClr val="B4C6E7"/>
                      </a:solidFill>
                      <a:prstDash val="solid"/>
                    </a:lnT>
                    <a:lnB w="12700">
                      <a:solidFill>
                        <a:srgbClr val="B4C6E7"/>
                      </a:solidFill>
                      <a:prstDash val="solid"/>
                    </a:lnB>
                  </a:tcPr>
                </a:tc>
              </a:tr>
              <a:tr h="530140">
                <a:tc>
                  <a:txBody>
                    <a:bodyPr/>
                    <a:lstStyle/>
                    <a:p>
                      <a:pPr marL="95250">
                        <a:lnSpc>
                          <a:spcPct val="100000"/>
                        </a:lnSpc>
                        <a:spcBef>
                          <a:spcPts val="295"/>
                        </a:spcBef>
                      </a:pPr>
                      <a:r>
                        <a:rPr sz="1400" b="1" spc="-35" dirty="0">
                          <a:latin typeface="Tahoma"/>
                          <a:cs typeface="Tahoma"/>
                        </a:rPr>
                        <a:t>Физическое</a:t>
                      </a:r>
                      <a:r>
                        <a:rPr sz="1400" b="1" spc="-55" dirty="0">
                          <a:latin typeface="Tahoma"/>
                          <a:cs typeface="Tahoma"/>
                        </a:rPr>
                        <a:t> </a:t>
                      </a:r>
                      <a:r>
                        <a:rPr sz="1400" b="1" dirty="0">
                          <a:latin typeface="Tahoma"/>
                          <a:cs typeface="Tahoma"/>
                        </a:rPr>
                        <a:t>и</a:t>
                      </a:r>
                      <a:r>
                        <a:rPr sz="1400" b="1" spc="-40" dirty="0">
                          <a:latin typeface="Tahoma"/>
                          <a:cs typeface="Tahoma"/>
                        </a:rPr>
                        <a:t> </a:t>
                      </a:r>
                      <a:r>
                        <a:rPr sz="1400" b="1" spc="-10" dirty="0">
                          <a:latin typeface="Tahoma"/>
                          <a:cs typeface="Tahoma"/>
                        </a:rPr>
                        <a:t>психическое</a:t>
                      </a:r>
                      <a:r>
                        <a:rPr sz="1400" b="1" spc="-45" dirty="0">
                          <a:latin typeface="Tahoma"/>
                          <a:cs typeface="Tahoma"/>
                        </a:rPr>
                        <a:t> </a:t>
                      </a:r>
                      <a:r>
                        <a:rPr sz="1400" b="1" spc="-10" dirty="0">
                          <a:latin typeface="Tahoma"/>
                          <a:cs typeface="Tahoma"/>
                        </a:rPr>
                        <a:t>здоровье</a:t>
                      </a:r>
                      <a:endParaRPr sz="1400" dirty="0">
                        <a:latin typeface="Tahoma"/>
                        <a:cs typeface="Tahoma"/>
                      </a:endParaRPr>
                    </a:p>
                    <a:p>
                      <a:pPr marL="95250" marR="278130">
                        <a:lnSpc>
                          <a:spcPts val="1400"/>
                        </a:lnSpc>
                        <a:spcBef>
                          <a:spcPts val="120"/>
                        </a:spcBef>
                      </a:pPr>
                      <a:r>
                        <a:rPr sz="1400" spc="55" dirty="0">
                          <a:latin typeface="Tahoma"/>
                          <a:cs typeface="Tahoma"/>
                        </a:rPr>
                        <a:t>Здоровый</a:t>
                      </a:r>
                      <a:r>
                        <a:rPr sz="1400" spc="10" dirty="0">
                          <a:latin typeface="Tahoma"/>
                          <a:cs typeface="Tahoma"/>
                        </a:rPr>
                        <a:t> </a:t>
                      </a:r>
                      <a:r>
                        <a:rPr sz="1400" spc="110" dirty="0">
                          <a:latin typeface="Tahoma"/>
                          <a:cs typeface="Tahoma"/>
                        </a:rPr>
                        <a:t>образ</a:t>
                      </a:r>
                      <a:r>
                        <a:rPr sz="1400" spc="20" dirty="0">
                          <a:latin typeface="Tahoma"/>
                          <a:cs typeface="Tahoma"/>
                        </a:rPr>
                        <a:t> </a:t>
                      </a:r>
                      <a:r>
                        <a:rPr sz="1400" spc="10" dirty="0">
                          <a:latin typeface="Tahoma"/>
                          <a:cs typeface="Tahoma"/>
                        </a:rPr>
                        <a:t>жизни </a:t>
                      </a:r>
                      <a:r>
                        <a:rPr sz="1400" spc="105" dirty="0">
                          <a:latin typeface="Tahoma"/>
                          <a:cs typeface="Tahoma"/>
                        </a:rPr>
                        <a:t>—</a:t>
                      </a:r>
                      <a:r>
                        <a:rPr sz="1400" spc="25" dirty="0">
                          <a:latin typeface="Tahoma"/>
                          <a:cs typeface="Tahoma"/>
                        </a:rPr>
                        <a:t> </a:t>
                      </a:r>
                      <a:r>
                        <a:rPr sz="1400" spc="114" dirty="0">
                          <a:latin typeface="Tahoma"/>
                          <a:cs typeface="Tahoma"/>
                        </a:rPr>
                        <a:t>норма;</a:t>
                      </a:r>
                      <a:r>
                        <a:rPr sz="1400" spc="5" dirty="0">
                          <a:latin typeface="Tahoma"/>
                          <a:cs typeface="Tahoma"/>
                        </a:rPr>
                        <a:t> </a:t>
                      </a:r>
                      <a:r>
                        <a:rPr sz="1400" spc="80" dirty="0">
                          <a:latin typeface="Tahoma"/>
                          <a:cs typeface="Tahoma"/>
                        </a:rPr>
                        <a:t>осознаёт</a:t>
                      </a:r>
                      <a:r>
                        <a:rPr sz="1400" spc="20" dirty="0">
                          <a:latin typeface="Tahoma"/>
                          <a:cs typeface="Tahoma"/>
                        </a:rPr>
                        <a:t> </a:t>
                      </a:r>
                      <a:r>
                        <a:rPr sz="1400" kern="1200" spc="110" dirty="0">
                          <a:solidFill>
                            <a:schemeClr val="tx1"/>
                          </a:solidFill>
                          <a:latin typeface="Tahoma"/>
                          <a:ea typeface="+mn-ea"/>
                          <a:cs typeface="Tahoma"/>
                        </a:rPr>
                        <a:t>важность</a:t>
                      </a:r>
                      <a:r>
                        <a:rPr sz="1400" spc="5" dirty="0">
                          <a:latin typeface="Tahoma"/>
                          <a:cs typeface="Tahoma"/>
                        </a:rPr>
                        <a:t> </a:t>
                      </a:r>
                      <a:r>
                        <a:rPr sz="1400" spc="90" dirty="0">
                          <a:latin typeface="Tahoma"/>
                          <a:cs typeface="Tahoma"/>
                        </a:rPr>
                        <a:t>физической</a:t>
                      </a:r>
                      <a:r>
                        <a:rPr sz="1400" spc="20" dirty="0">
                          <a:latin typeface="Tahoma"/>
                          <a:cs typeface="Tahoma"/>
                        </a:rPr>
                        <a:t> </a:t>
                      </a:r>
                      <a:r>
                        <a:rPr sz="1400" spc="10" dirty="0">
                          <a:latin typeface="Tahoma"/>
                          <a:cs typeface="Tahoma"/>
                        </a:rPr>
                        <a:t>активности и </a:t>
                      </a:r>
                      <a:r>
                        <a:rPr sz="1400" spc="65" dirty="0">
                          <a:latin typeface="Tahoma"/>
                          <a:cs typeface="Tahoma"/>
                        </a:rPr>
                        <a:t>психического</a:t>
                      </a:r>
                      <a:r>
                        <a:rPr sz="1400" spc="-15" dirty="0">
                          <a:latin typeface="Tahoma"/>
                          <a:cs typeface="Tahoma"/>
                        </a:rPr>
                        <a:t> </a:t>
                      </a:r>
                      <a:r>
                        <a:rPr sz="1400" spc="-10" dirty="0">
                          <a:latin typeface="Tahoma"/>
                          <a:cs typeface="Tahoma"/>
                        </a:rPr>
                        <a:t>благополучия</a:t>
                      </a:r>
                      <a:endParaRPr sz="1400" dirty="0">
                        <a:latin typeface="Tahoma"/>
                        <a:cs typeface="Tahoma"/>
                      </a:endParaRPr>
                    </a:p>
                  </a:txBody>
                  <a:tcPr marL="0" marR="0" marT="37465" marB="0">
                    <a:lnL w="12700">
                      <a:solidFill>
                        <a:srgbClr val="B4C6E7"/>
                      </a:solidFill>
                      <a:prstDash val="solid"/>
                    </a:lnL>
                    <a:lnR w="12700">
                      <a:solidFill>
                        <a:srgbClr val="B4C6E7"/>
                      </a:solidFill>
                      <a:prstDash val="solid"/>
                    </a:lnR>
                    <a:lnT w="12700">
                      <a:solidFill>
                        <a:srgbClr val="B4C6E7"/>
                      </a:solidFill>
                      <a:prstDash val="solid"/>
                    </a:lnT>
                    <a:lnB w="19050">
                      <a:solidFill>
                        <a:srgbClr val="B4C6E7"/>
                      </a:solidFill>
                      <a:prstDash val="solid"/>
                    </a:lnB>
                  </a:tcPr>
                </a:tc>
              </a:tr>
              <a:tr h="684726">
                <a:tc>
                  <a:txBody>
                    <a:bodyPr/>
                    <a:lstStyle/>
                    <a:p>
                      <a:pPr marL="86360">
                        <a:lnSpc>
                          <a:spcPct val="100000"/>
                        </a:lnSpc>
                        <a:spcBef>
                          <a:spcPts val="370"/>
                        </a:spcBef>
                      </a:pPr>
                      <a:r>
                        <a:rPr sz="1400" b="1" dirty="0">
                          <a:latin typeface="Tahoma"/>
                          <a:cs typeface="Tahoma"/>
                        </a:rPr>
                        <a:t>Эмоциональное</a:t>
                      </a:r>
                      <a:r>
                        <a:rPr sz="1400" b="1" spc="-80" dirty="0">
                          <a:latin typeface="Tahoma"/>
                          <a:cs typeface="Tahoma"/>
                        </a:rPr>
                        <a:t> </a:t>
                      </a:r>
                      <a:r>
                        <a:rPr sz="1400" b="1" spc="-10" dirty="0">
                          <a:latin typeface="Tahoma"/>
                          <a:cs typeface="Tahoma"/>
                        </a:rPr>
                        <a:t>благополучие</a:t>
                      </a:r>
                      <a:endParaRPr sz="1400" dirty="0">
                        <a:latin typeface="Tahoma"/>
                        <a:cs typeface="Tahoma"/>
                      </a:endParaRPr>
                    </a:p>
                    <a:p>
                      <a:pPr marL="86360" marR="467359">
                        <a:lnSpc>
                          <a:spcPts val="1400"/>
                        </a:lnSpc>
                        <a:spcBef>
                          <a:spcPts val="80"/>
                        </a:spcBef>
                      </a:pPr>
                      <a:r>
                        <a:rPr sz="1400" spc="55" dirty="0">
                          <a:latin typeface="Tahoma"/>
                          <a:cs typeface="Tahoma"/>
                        </a:rPr>
                        <a:t>Высокий</a:t>
                      </a:r>
                      <a:r>
                        <a:rPr sz="1400" spc="30" dirty="0">
                          <a:latin typeface="Tahoma"/>
                          <a:cs typeface="Tahoma"/>
                        </a:rPr>
                        <a:t> </a:t>
                      </a:r>
                      <a:r>
                        <a:rPr sz="1400" spc="50" dirty="0">
                          <a:latin typeface="Tahoma"/>
                          <a:cs typeface="Tahoma"/>
                        </a:rPr>
                        <a:t>уровень</a:t>
                      </a:r>
                      <a:r>
                        <a:rPr sz="1400" spc="20" dirty="0">
                          <a:latin typeface="Tahoma"/>
                          <a:cs typeface="Tahoma"/>
                        </a:rPr>
                        <a:t> </a:t>
                      </a:r>
                      <a:r>
                        <a:rPr sz="1400" spc="90" dirty="0">
                          <a:latin typeface="Tahoma"/>
                          <a:cs typeface="Tahoma"/>
                        </a:rPr>
                        <a:t>эмоционального</a:t>
                      </a:r>
                      <a:r>
                        <a:rPr sz="1400" spc="45" dirty="0">
                          <a:latin typeface="Tahoma"/>
                          <a:cs typeface="Tahoma"/>
                        </a:rPr>
                        <a:t> </a:t>
                      </a:r>
                      <a:r>
                        <a:rPr sz="1400" spc="10" dirty="0">
                          <a:latin typeface="Tahoma"/>
                          <a:cs typeface="Tahoma"/>
                        </a:rPr>
                        <a:t>интеллекта</a:t>
                      </a:r>
                      <a:r>
                        <a:rPr sz="1400" spc="25" dirty="0">
                          <a:latin typeface="Tahoma"/>
                          <a:cs typeface="Tahoma"/>
                        </a:rPr>
                        <a:t> </a:t>
                      </a:r>
                      <a:r>
                        <a:rPr sz="1400" spc="80" dirty="0">
                          <a:latin typeface="Tahoma"/>
                          <a:cs typeface="Tahoma"/>
                        </a:rPr>
                        <a:t>способствует</a:t>
                      </a:r>
                      <a:r>
                        <a:rPr sz="1400" spc="30" dirty="0">
                          <a:latin typeface="Tahoma"/>
                          <a:cs typeface="Tahoma"/>
                        </a:rPr>
                        <a:t> </a:t>
                      </a:r>
                      <a:r>
                        <a:rPr sz="1400" spc="110" dirty="0">
                          <a:latin typeface="Tahoma"/>
                          <a:cs typeface="Tahoma"/>
                        </a:rPr>
                        <a:t>эффективному </a:t>
                      </a:r>
                      <a:r>
                        <a:rPr sz="1400" spc="60" dirty="0">
                          <a:latin typeface="Tahoma"/>
                          <a:cs typeface="Tahoma"/>
                        </a:rPr>
                        <a:t>взаимодействию,</a:t>
                      </a:r>
                      <a:r>
                        <a:rPr sz="1400" spc="-20" dirty="0">
                          <a:latin typeface="Tahoma"/>
                          <a:cs typeface="Tahoma"/>
                        </a:rPr>
                        <a:t> </a:t>
                      </a:r>
                      <a:r>
                        <a:rPr sz="1400" spc="100" dirty="0">
                          <a:latin typeface="Tahoma"/>
                          <a:cs typeface="Tahoma"/>
                        </a:rPr>
                        <a:t>эмпатии</a:t>
                      </a:r>
                      <a:r>
                        <a:rPr sz="1400" spc="-25" dirty="0">
                          <a:latin typeface="Tahoma"/>
                          <a:cs typeface="Tahoma"/>
                        </a:rPr>
                        <a:t> </a:t>
                      </a:r>
                      <a:r>
                        <a:rPr sz="1400" spc="60" dirty="0">
                          <a:latin typeface="Tahoma"/>
                          <a:cs typeface="Tahoma"/>
                        </a:rPr>
                        <a:t>и</a:t>
                      </a:r>
                      <a:r>
                        <a:rPr sz="1400" spc="-15" dirty="0">
                          <a:latin typeface="Tahoma"/>
                          <a:cs typeface="Tahoma"/>
                        </a:rPr>
                        <a:t> </a:t>
                      </a:r>
                      <a:r>
                        <a:rPr sz="1400" spc="85" dirty="0">
                          <a:latin typeface="Tahoma"/>
                          <a:cs typeface="Tahoma"/>
                        </a:rPr>
                        <a:t>построению</a:t>
                      </a:r>
                      <a:r>
                        <a:rPr sz="1400" spc="-35" dirty="0">
                          <a:latin typeface="Tahoma"/>
                          <a:cs typeface="Tahoma"/>
                        </a:rPr>
                        <a:t> </a:t>
                      </a:r>
                      <a:r>
                        <a:rPr sz="1400" spc="50" dirty="0">
                          <a:latin typeface="Tahoma"/>
                          <a:cs typeface="Tahoma"/>
                        </a:rPr>
                        <a:t>крепких</a:t>
                      </a:r>
                      <a:r>
                        <a:rPr sz="1400" spc="-30" dirty="0">
                          <a:latin typeface="Tahoma"/>
                          <a:cs typeface="Tahoma"/>
                        </a:rPr>
                        <a:t> </a:t>
                      </a:r>
                      <a:r>
                        <a:rPr sz="1400" spc="60" dirty="0">
                          <a:latin typeface="Tahoma"/>
                          <a:cs typeface="Tahoma"/>
                        </a:rPr>
                        <a:t>отношений</a:t>
                      </a:r>
                      <a:endParaRPr sz="1400" dirty="0">
                        <a:latin typeface="Tahoma"/>
                        <a:cs typeface="Tahoma"/>
                      </a:endParaRPr>
                    </a:p>
                  </a:txBody>
                  <a:tcPr marL="0" marR="0" marT="46990" marB="0">
                    <a:lnL w="12700">
                      <a:solidFill>
                        <a:srgbClr val="B4C6E7"/>
                      </a:solidFill>
                      <a:prstDash val="solid"/>
                    </a:lnL>
                    <a:lnR w="12700">
                      <a:solidFill>
                        <a:srgbClr val="B4C6E7"/>
                      </a:solidFill>
                      <a:prstDash val="solid"/>
                    </a:lnR>
                    <a:lnT w="19050">
                      <a:solidFill>
                        <a:srgbClr val="B4C6E7"/>
                      </a:solidFill>
                      <a:prstDash val="solid"/>
                    </a:lnT>
                    <a:lnB w="19050">
                      <a:solidFill>
                        <a:srgbClr val="B4C6E7"/>
                      </a:solidFill>
                      <a:prstDash val="solid"/>
                    </a:lnB>
                  </a:tcPr>
                </a:tc>
              </a:tr>
              <a:tr h="282758">
                <a:tc>
                  <a:txBody>
                    <a:bodyPr/>
                    <a:lstStyle/>
                    <a:p>
                      <a:pPr marL="86360">
                        <a:lnSpc>
                          <a:spcPct val="100000"/>
                        </a:lnSpc>
                        <a:spcBef>
                          <a:spcPts val="265"/>
                        </a:spcBef>
                      </a:pPr>
                      <a:r>
                        <a:rPr sz="1400" b="1" dirty="0">
                          <a:solidFill>
                            <a:srgbClr val="FFFFFF"/>
                          </a:solidFill>
                          <a:latin typeface="Segoe UI"/>
                          <a:cs typeface="Segoe UI"/>
                        </a:rPr>
                        <a:t>Карьера</a:t>
                      </a:r>
                      <a:r>
                        <a:rPr sz="1400" b="1" spc="-25" dirty="0">
                          <a:solidFill>
                            <a:srgbClr val="FFFFFF"/>
                          </a:solidFill>
                          <a:latin typeface="Segoe UI"/>
                          <a:cs typeface="Segoe UI"/>
                        </a:rPr>
                        <a:t> </a:t>
                      </a:r>
                      <a:r>
                        <a:rPr sz="1400" b="1" dirty="0">
                          <a:solidFill>
                            <a:srgbClr val="FFFFFF"/>
                          </a:solidFill>
                          <a:latin typeface="Segoe UI"/>
                          <a:cs typeface="Segoe UI"/>
                        </a:rPr>
                        <a:t>и</a:t>
                      </a:r>
                      <a:r>
                        <a:rPr sz="1400" b="1" spc="-40" dirty="0">
                          <a:solidFill>
                            <a:srgbClr val="FFFFFF"/>
                          </a:solidFill>
                          <a:latin typeface="Segoe UI"/>
                          <a:cs typeface="Segoe UI"/>
                        </a:rPr>
                        <a:t> </a:t>
                      </a:r>
                      <a:r>
                        <a:rPr sz="1400" b="1" dirty="0">
                          <a:solidFill>
                            <a:srgbClr val="FFFFFF"/>
                          </a:solidFill>
                          <a:latin typeface="Segoe UI"/>
                          <a:cs typeface="Segoe UI"/>
                        </a:rPr>
                        <a:t>трудовая</a:t>
                      </a:r>
                      <a:r>
                        <a:rPr sz="1400" b="1" spc="-30" dirty="0">
                          <a:solidFill>
                            <a:srgbClr val="FFFFFF"/>
                          </a:solidFill>
                          <a:latin typeface="Segoe UI"/>
                          <a:cs typeface="Segoe UI"/>
                        </a:rPr>
                        <a:t> </a:t>
                      </a:r>
                      <a:r>
                        <a:rPr sz="1400" b="1" spc="-10" dirty="0">
                          <a:solidFill>
                            <a:srgbClr val="FFFFFF"/>
                          </a:solidFill>
                          <a:latin typeface="Segoe UI"/>
                          <a:cs typeface="Segoe UI"/>
                        </a:rPr>
                        <a:t>деятельность</a:t>
                      </a:r>
                      <a:endParaRPr sz="1400">
                        <a:latin typeface="Segoe UI"/>
                        <a:cs typeface="Segoe UI"/>
                      </a:endParaRPr>
                    </a:p>
                  </a:txBody>
                  <a:tcPr marL="0" marR="0" marT="33655" marB="0">
                    <a:lnL w="12700">
                      <a:solidFill>
                        <a:srgbClr val="B4C6E7"/>
                      </a:solidFill>
                      <a:prstDash val="solid"/>
                    </a:lnL>
                    <a:lnR w="12700">
                      <a:solidFill>
                        <a:srgbClr val="B4C6E7"/>
                      </a:solidFill>
                      <a:prstDash val="solid"/>
                    </a:lnR>
                    <a:lnT w="19050">
                      <a:solidFill>
                        <a:srgbClr val="B4C6E7"/>
                      </a:solidFill>
                      <a:prstDash val="solid"/>
                    </a:lnT>
                    <a:lnB w="12700">
                      <a:solidFill>
                        <a:srgbClr val="B4C6E7"/>
                      </a:solidFill>
                      <a:prstDash val="solid"/>
                    </a:lnB>
                    <a:solidFill>
                      <a:srgbClr val="2E5496"/>
                    </a:solidFill>
                  </a:tcPr>
                </a:tc>
              </a:tr>
              <a:tr h="673095">
                <a:tc>
                  <a:txBody>
                    <a:bodyPr/>
                    <a:lstStyle/>
                    <a:p>
                      <a:pPr marL="86360">
                        <a:lnSpc>
                          <a:spcPct val="100000"/>
                        </a:lnSpc>
                        <a:spcBef>
                          <a:spcPts val="290"/>
                        </a:spcBef>
                      </a:pPr>
                      <a:r>
                        <a:rPr sz="1400" b="1" spc="-20" dirty="0">
                          <a:latin typeface="Tahoma"/>
                          <a:cs typeface="Tahoma"/>
                        </a:rPr>
                        <a:t>Гибкость</a:t>
                      </a:r>
                      <a:r>
                        <a:rPr sz="1400" b="1" spc="-30" dirty="0">
                          <a:latin typeface="Tahoma"/>
                          <a:cs typeface="Tahoma"/>
                        </a:rPr>
                        <a:t> </a:t>
                      </a:r>
                      <a:r>
                        <a:rPr sz="1400" b="1" spc="-90" dirty="0">
                          <a:latin typeface="Tahoma"/>
                          <a:cs typeface="Tahoma"/>
                        </a:rPr>
                        <a:t>в</a:t>
                      </a:r>
                      <a:r>
                        <a:rPr sz="1400" b="1" spc="-25" dirty="0">
                          <a:latin typeface="Tahoma"/>
                          <a:cs typeface="Tahoma"/>
                        </a:rPr>
                        <a:t> </a:t>
                      </a:r>
                      <a:r>
                        <a:rPr sz="1400" b="1" spc="-10" dirty="0">
                          <a:latin typeface="Tahoma"/>
                          <a:cs typeface="Tahoma"/>
                        </a:rPr>
                        <a:t>карьере</a:t>
                      </a:r>
                      <a:endParaRPr sz="1400">
                        <a:latin typeface="Tahoma"/>
                        <a:cs typeface="Tahoma"/>
                      </a:endParaRPr>
                    </a:p>
                    <a:p>
                      <a:pPr marL="86360" marR="240665">
                        <a:lnSpc>
                          <a:spcPts val="1400"/>
                        </a:lnSpc>
                        <a:spcBef>
                          <a:spcPts val="125"/>
                        </a:spcBef>
                      </a:pPr>
                      <a:r>
                        <a:rPr sz="1400" spc="65" dirty="0">
                          <a:latin typeface="Tahoma"/>
                          <a:cs typeface="Tahoma"/>
                        </a:rPr>
                        <a:t>Удаленная</a:t>
                      </a:r>
                      <a:r>
                        <a:rPr sz="1400" spc="-15" dirty="0">
                          <a:latin typeface="Tahoma"/>
                          <a:cs typeface="Tahoma"/>
                        </a:rPr>
                        <a:t> </a:t>
                      </a:r>
                      <a:r>
                        <a:rPr sz="1400" spc="90" dirty="0">
                          <a:latin typeface="Tahoma"/>
                          <a:cs typeface="Tahoma"/>
                        </a:rPr>
                        <a:t>работа,</a:t>
                      </a:r>
                      <a:r>
                        <a:rPr sz="1400" spc="20" dirty="0">
                          <a:latin typeface="Tahoma"/>
                          <a:cs typeface="Tahoma"/>
                        </a:rPr>
                        <a:t> </a:t>
                      </a:r>
                      <a:r>
                        <a:rPr sz="1400" spc="120" dirty="0">
                          <a:latin typeface="Tahoma"/>
                          <a:cs typeface="Tahoma"/>
                        </a:rPr>
                        <a:t>фриланс,</a:t>
                      </a:r>
                      <a:r>
                        <a:rPr sz="1400" dirty="0">
                          <a:latin typeface="Tahoma"/>
                          <a:cs typeface="Tahoma"/>
                        </a:rPr>
                        <a:t> гибкий </a:t>
                      </a:r>
                      <a:r>
                        <a:rPr sz="1400" spc="80" dirty="0">
                          <a:latin typeface="Tahoma"/>
                          <a:cs typeface="Tahoma"/>
                        </a:rPr>
                        <a:t>график;</a:t>
                      </a:r>
                      <a:r>
                        <a:rPr sz="1400" spc="15" dirty="0">
                          <a:latin typeface="Tahoma"/>
                          <a:cs typeface="Tahoma"/>
                        </a:rPr>
                        <a:t> </a:t>
                      </a:r>
                      <a:r>
                        <a:rPr sz="1400" spc="125" dirty="0">
                          <a:latin typeface="Tahoma"/>
                          <a:cs typeface="Tahoma"/>
                        </a:rPr>
                        <a:t>баланс</a:t>
                      </a:r>
                      <a:r>
                        <a:rPr sz="1400" dirty="0">
                          <a:latin typeface="Tahoma"/>
                          <a:cs typeface="Tahoma"/>
                        </a:rPr>
                        <a:t> </a:t>
                      </a:r>
                      <a:r>
                        <a:rPr sz="1400" spc="105" dirty="0">
                          <a:latin typeface="Tahoma"/>
                          <a:cs typeface="Tahoma"/>
                        </a:rPr>
                        <a:t>между</a:t>
                      </a:r>
                      <a:r>
                        <a:rPr sz="1400" spc="-10" dirty="0">
                          <a:latin typeface="Tahoma"/>
                          <a:cs typeface="Tahoma"/>
                        </a:rPr>
                        <a:t> </a:t>
                      </a:r>
                      <a:r>
                        <a:rPr sz="1400" spc="100" dirty="0">
                          <a:latin typeface="Tahoma"/>
                          <a:cs typeface="Tahoma"/>
                        </a:rPr>
                        <a:t>работой</a:t>
                      </a:r>
                      <a:r>
                        <a:rPr sz="1400" dirty="0">
                          <a:latin typeface="Tahoma"/>
                          <a:cs typeface="Tahoma"/>
                        </a:rPr>
                        <a:t> </a:t>
                      </a:r>
                      <a:r>
                        <a:rPr sz="1400" spc="60" dirty="0">
                          <a:latin typeface="Tahoma"/>
                          <a:cs typeface="Tahoma"/>
                        </a:rPr>
                        <a:t>и</a:t>
                      </a:r>
                      <a:r>
                        <a:rPr sz="1400" spc="5" dirty="0">
                          <a:latin typeface="Tahoma"/>
                          <a:cs typeface="Tahoma"/>
                        </a:rPr>
                        <a:t> </a:t>
                      </a:r>
                      <a:r>
                        <a:rPr sz="1400" spc="-10" dirty="0">
                          <a:latin typeface="Tahoma"/>
                          <a:cs typeface="Tahoma"/>
                        </a:rPr>
                        <a:t>личной </a:t>
                      </a:r>
                      <a:r>
                        <a:rPr sz="1400" dirty="0">
                          <a:latin typeface="Tahoma"/>
                          <a:cs typeface="Tahoma"/>
                        </a:rPr>
                        <a:t>жизнью;</a:t>
                      </a:r>
                      <a:r>
                        <a:rPr sz="1400" spc="10" dirty="0">
                          <a:latin typeface="Tahoma"/>
                          <a:cs typeface="Tahoma"/>
                        </a:rPr>
                        <a:t> </a:t>
                      </a:r>
                      <a:r>
                        <a:rPr sz="1400" dirty="0">
                          <a:latin typeface="Tahoma"/>
                          <a:cs typeface="Tahoma"/>
                        </a:rPr>
                        <a:t>готовность</a:t>
                      </a:r>
                      <a:r>
                        <a:rPr sz="1400" spc="30" dirty="0">
                          <a:latin typeface="Tahoma"/>
                          <a:cs typeface="Tahoma"/>
                        </a:rPr>
                        <a:t> </a:t>
                      </a:r>
                      <a:r>
                        <a:rPr sz="1400" dirty="0">
                          <a:latin typeface="Tahoma"/>
                          <a:cs typeface="Tahoma"/>
                        </a:rPr>
                        <a:t>к</a:t>
                      </a:r>
                      <a:r>
                        <a:rPr sz="1400" spc="15" dirty="0">
                          <a:latin typeface="Tahoma"/>
                          <a:cs typeface="Tahoma"/>
                        </a:rPr>
                        <a:t> </a:t>
                      </a:r>
                      <a:r>
                        <a:rPr sz="1400" spc="160" dirty="0">
                          <a:latin typeface="Tahoma"/>
                          <a:cs typeface="Tahoma"/>
                        </a:rPr>
                        <a:t>смене</a:t>
                      </a:r>
                      <a:r>
                        <a:rPr sz="1400" spc="5" dirty="0">
                          <a:latin typeface="Tahoma"/>
                          <a:cs typeface="Tahoma"/>
                        </a:rPr>
                        <a:t> </a:t>
                      </a:r>
                      <a:r>
                        <a:rPr sz="1400" spc="150" dirty="0">
                          <a:latin typeface="Tahoma"/>
                          <a:cs typeface="Tahoma"/>
                        </a:rPr>
                        <a:t>профессии</a:t>
                      </a:r>
                      <a:r>
                        <a:rPr sz="1400" dirty="0">
                          <a:latin typeface="Tahoma"/>
                          <a:cs typeface="Tahoma"/>
                        </a:rPr>
                        <a:t> </a:t>
                      </a:r>
                      <a:r>
                        <a:rPr sz="1400" spc="60" dirty="0">
                          <a:latin typeface="Tahoma"/>
                          <a:cs typeface="Tahoma"/>
                        </a:rPr>
                        <a:t>и</a:t>
                      </a:r>
                      <a:r>
                        <a:rPr sz="1400" spc="15" dirty="0">
                          <a:latin typeface="Tahoma"/>
                          <a:cs typeface="Tahoma"/>
                        </a:rPr>
                        <a:t> </a:t>
                      </a:r>
                      <a:r>
                        <a:rPr sz="1400" spc="70" dirty="0">
                          <a:latin typeface="Tahoma"/>
                          <a:cs typeface="Tahoma"/>
                        </a:rPr>
                        <a:t>постоянному</a:t>
                      </a:r>
                      <a:r>
                        <a:rPr sz="1400" spc="10" dirty="0">
                          <a:latin typeface="Tahoma"/>
                          <a:cs typeface="Tahoma"/>
                        </a:rPr>
                        <a:t> </a:t>
                      </a:r>
                      <a:r>
                        <a:rPr sz="1400" spc="70" dirty="0">
                          <a:latin typeface="Tahoma"/>
                          <a:cs typeface="Tahoma"/>
                        </a:rPr>
                        <a:t>совершенствованию</a:t>
                      </a:r>
                      <a:endParaRPr sz="1400">
                        <a:latin typeface="Tahoma"/>
                        <a:cs typeface="Tahoma"/>
                      </a:endParaRPr>
                    </a:p>
                  </a:txBody>
                  <a:tcPr marL="0" marR="0" marT="36830" marB="0">
                    <a:lnL w="12700">
                      <a:solidFill>
                        <a:srgbClr val="B4C6E7"/>
                      </a:solidFill>
                      <a:prstDash val="solid"/>
                    </a:lnL>
                    <a:lnR w="12700">
                      <a:solidFill>
                        <a:srgbClr val="B4C6E7"/>
                      </a:solidFill>
                      <a:prstDash val="solid"/>
                    </a:lnR>
                    <a:lnT w="12700">
                      <a:solidFill>
                        <a:srgbClr val="B4C6E7"/>
                      </a:solidFill>
                      <a:prstDash val="solid"/>
                    </a:lnT>
                    <a:lnB w="12700">
                      <a:solidFill>
                        <a:srgbClr val="B4C6E7"/>
                      </a:solidFill>
                      <a:prstDash val="solid"/>
                    </a:lnB>
                  </a:tcPr>
                </a:tc>
              </a:tr>
              <a:tr h="533757">
                <a:tc>
                  <a:txBody>
                    <a:bodyPr/>
                    <a:lstStyle/>
                    <a:p>
                      <a:pPr marL="90805">
                        <a:lnSpc>
                          <a:spcPct val="100000"/>
                        </a:lnSpc>
                        <a:spcBef>
                          <a:spcPts val="370"/>
                        </a:spcBef>
                      </a:pPr>
                      <a:r>
                        <a:rPr sz="1400" b="1" spc="-30" dirty="0">
                          <a:latin typeface="Tahoma"/>
                          <a:cs typeface="Tahoma"/>
                        </a:rPr>
                        <a:t>Предпринимательский</a:t>
                      </a:r>
                      <a:r>
                        <a:rPr sz="1400" b="1" spc="40" dirty="0">
                          <a:latin typeface="Tahoma"/>
                          <a:cs typeface="Tahoma"/>
                        </a:rPr>
                        <a:t> </a:t>
                      </a:r>
                      <a:r>
                        <a:rPr sz="1400" b="1" spc="-10" dirty="0">
                          <a:latin typeface="Tahoma"/>
                          <a:cs typeface="Tahoma"/>
                        </a:rPr>
                        <a:t>подход</a:t>
                      </a:r>
                      <a:endParaRPr sz="1400" dirty="0">
                        <a:latin typeface="Tahoma"/>
                        <a:cs typeface="Tahoma"/>
                      </a:endParaRPr>
                    </a:p>
                    <a:p>
                      <a:pPr marL="90805" marR="278130">
                        <a:lnSpc>
                          <a:spcPts val="1400"/>
                        </a:lnSpc>
                        <a:spcBef>
                          <a:spcPts val="120"/>
                        </a:spcBef>
                      </a:pPr>
                      <a:r>
                        <a:rPr sz="1400" spc="105" dirty="0">
                          <a:latin typeface="Tahoma"/>
                          <a:cs typeface="Tahoma"/>
                        </a:rPr>
                        <a:t>Стремление</a:t>
                      </a:r>
                      <a:r>
                        <a:rPr sz="1400" spc="-5" dirty="0">
                          <a:latin typeface="Tahoma"/>
                          <a:cs typeface="Tahoma"/>
                        </a:rPr>
                        <a:t> </a:t>
                      </a:r>
                      <a:r>
                        <a:rPr sz="1400" spc="30" dirty="0">
                          <a:latin typeface="Tahoma"/>
                          <a:cs typeface="Tahoma"/>
                        </a:rPr>
                        <a:t>к</a:t>
                      </a:r>
                      <a:r>
                        <a:rPr sz="1400" spc="15" dirty="0">
                          <a:latin typeface="Tahoma"/>
                          <a:cs typeface="Tahoma"/>
                        </a:rPr>
                        <a:t> </a:t>
                      </a:r>
                      <a:r>
                        <a:rPr sz="1400" spc="95" dirty="0">
                          <a:latin typeface="Tahoma"/>
                          <a:cs typeface="Tahoma"/>
                        </a:rPr>
                        <a:t>собственному</a:t>
                      </a:r>
                      <a:r>
                        <a:rPr sz="1400" spc="5" dirty="0">
                          <a:latin typeface="Tahoma"/>
                          <a:cs typeface="Tahoma"/>
                        </a:rPr>
                        <a:t> </a:t>
                      </a:r>
                      <a:r>
                        <a:rPr sz="1400" spc="30" dirty="0">
                          <a:latin typeface="Tahoma"/>
                          <a:cs typeface="Tahoma"/>
                        </a:rPr>
                        <a:t>делу,</a:t>
                      </a:r>
                      <a:r>
                        <a:rPr sz="1400" spc="-5" dirty="0">
                          <a:latin typeface="Tahoma"/>
                          <a:cs typeface="Tahoma"/>
                        </a:rPr>
                        <a:t> </a:t>
                      </a:r>
                      <a:r>
                        <a:rPr sz="1400" spc="30" dirty="0">
                          <a:latin typeface="Tahoma"/>
                          <a:cs typeface="Tahoma"/>
                        </a:rPr>
                        <a:t>инициативность</a:t>
                      </a:r>
                      <a:r>
                        <a:rPr sz="1400" spc="10" dirty="0">
                          <a:latin typeface="Tahoma"/>
                          <a:cs typeface="Tahoma"/>
                        </a:rPr>
                        <a:t> </a:t>
                      </a:r>
                      <a:r>
                        <a:rPr sz="1400" spc="60" dirty="0">
                          <a:latin typeface="Tahoma"/>
                          <a:cs typeface="Tahoma"/>
                        </a:rPr>
                        <a:t>и</a:t>
                      </a:r>
                      <a:r>
                        <a:rPr sz="1400" spc="15" dirty="0">
                          <a:latin typeface="Tahoma"/>
                          <a:cs typeface="Tahoma"/>
                        </a:rPr>
                        <a:t> </a:t>
                      </a:r>
                      <a:r>
                        <a:rPr sz="1400" spc="30" dirty="0">
                          <a:latin typeface="Tahoma"/>
                          <a:cs typeface="Tahoma"/>
                        </a:rPr>
                        <a:t>креативность,</a:t>
                      </a:r>
                      <a:r>
                        <a:rPr sz="1400" spc="10" dirty="0">
                          <a:latin typeface="Tahoma"/>
                          <a:cs typeface="Tahoma"/>
                        </a:rPr>
                        <a:t> </a:t>
                      </a:r>
                      <a:r>
                        <a:rPr sz="1400" spc="-10" dirty="0">
                          <a:latin typeface="Tahoma"/>
                          <a:cs typeface="Tahoma"/>
                        </a:rPr>
                        <a:t>творческий </a:t>
                      </a:r>
                      <a:r>
                        <a:rPr sz="1400" spc="55" dirty="0">
                          <a:latin typeface="Tahoma"/>
                          <a:cs typeface="Tahoma"/>
                        </a:rPr>
                        <a:t>подход</a:t>
                      </a:r>
                      <a:r>
                        <a:rPr sz="1400" spc="-35" dirty="0">
                          <a:latin typeface="Tahoma"/>
                          <a:cs typeface="Tahoma"/>
                        </a:rPr>
                        <a:t> </a:t>
                      </a:r>
                      <a:r>
                        <a:rPr sz="1400" dirty="0">
                          <a:latin typeface="Tahoma"/>
                          <a:cs typeface="Tahoma"/>
                        </a:rPr>
                        <a:t>к</a:t>
                      </a:r>
                      <a:r>
                        <a:rPr sz="1400" spc="-30" dirty="0">
                          <a:latin typeface="Tahoma"/>
                          <a:cs typeface="Tahoma"/>
                        </a:rPr>
                        <a:t> </a:t>
                      </a:r>
                      <a:r>
                        <a:rPr sz="1400" spc="114" dirty="0">
                          <a:latin typeface="Tahoma"/>
                          <a:cs typeface="Tahoma"/>
                        </a:rPr>
                        <a:t>решению</a:t>
                      </a:r>
                      <a:r>
                        <a:rPr sz="1400" spc="-45" dirty="0">
                          <a:latin typeface="Tahoma"/>
                          <a:cs typeface="Tahoma"/>
                        </a:rPr>
                        <a:t> </a:t>
                      </a:r>
                      <a:r>
                        <a:rPr sz="1400" spc="40" dirty="0">
                          <a:latin typeface="Tahoma"/>
                          <a:cs typeface="Tahoma"/>
                        </a:rPr>
                        <a:t>задач</a:t>
                      </a:r>
                      <a:endParaRPr sz="1400" dirty="0">
                        <a:latin typeface="Tahoma"/>
                        <a:cs typeface="Tahoma"/>
                      </a:endParaRPr>
                    </a:p>
                  </a:txBody>
                  <a:tcPr marL="0" marR="0" marT="46990" marB="0">
                    <a:lnL w="12700">
                      <a:solidFill>
                        <a:srgbClr val="B4C6E7"/>
                      </a:solidFill>
                      <a:prstDash val="solid"/>
                    </a:lnL>
                    <a:lnR w="12700">
                      <a:solidFill>
                        <a:srgbClr val="B4C6E7"/>
                      </a:solidFill>
                      <a:prstDash val="solid"/>
                    </a:lnR>
                    <a:lnT w="12700">
                      <a:solidFill>
                        <a:srgbClr val="B4C6E7"/>
                      </a:solidFill>
                      <a:prstDash val="solid"/>
                    </a:lnT>
                    <a:lnB w="12700">
                      <a:solidFill>
                        <a:srgbClr val="B4C6E7"/>
                      </a:solidFill>
                      <a:prstDash val="solid"/>
                    </a:lnB>
                  </a:tcPr>
                </a:tc>
              </a:tr>
              <a:tr h="284939">
                <a:tc>
                  <a:txBody>
                    <a:bodyPr/>
                    <a:lstStyle/>
                    <a:p>
                      <a:pPr marL="86360">
                        <a:lnSpc>
                          <a:spcPct val="100000"/>
                        </a:lnSpc>
                        <a:spcBef>
                          <a:spcPts val="280"/>
                        </a:spcBef>
                      </a:pPr>
                      <a:r>
                        <a:rPr sz="1400" b="1" spc="-10" dirty="0">
                          <a:solidFill>
                            <a:srgbClr val="FFFFFF"/>
                          </a:solidFill>
                          <a:latin typeface="Segoe UI"/>
                          <a:cs typeface="Segoe UI"/>
                        </a:rPr>
                        <a:t>Международные</a:t>
                      </a:r>
                      <a:r>
                        <a:rPr sz="1400" b="1" spc="-15" dirty="0">
                          <a:solidFill>
                            <a:srgbClr val="FFFFFF"/>
                          </a:solidFill>
                          <a:latin typeface="Segoe UI"/>
                          <a:cs typeface="Segoe UI"/>
                        </a:rPr>
                        <a:t> </a:t>
                      </a:r>
                      <a:r>
                        <a:rPr sz="1400" b="1" spc="-10" dirty="0">
                          <a:solidFill>
                            <a:srgbClr val="FFFFFF"/>
                          </a:solidFill>
                          <a:latin typeface="Segoe UI"/>
                          <a:cs typeface="Segoe UI"/>
                        </a:rPr>
                        <a:t>связи</a:t>
                      </a:r>
                      <a:endParaRPr sz="1400">
                        <a:latin typeface="Segoe UI"/>
                        <a:cs typeface="Segoe UI"/>
                      </a:endParaRPr>
                    </a:p>
                  </a:txBody>
                  <a:tcPr marL="0" marR="0" marT="35560" marB="0">
                    <a:lnL w="12700">
                      <a:solidFill>
                        <a:srgbClr val="B4C6E7"/>
                      </a:solidFill>
                      <a:prstDash val="solid"/>
                    </a:lnL>
                    <a:lnR w="12700">
                      <a:solidFill>
                        <a:srgbClr val="B4C6E7"/>
                      </a:solidFill>
                      <a:prstDash val="solid"/>
                    </a:lnR>
                    <a:lnT w="12700">
                      <a:solidFill>
                        <a:srgbClr val="B4C6E7"/>
                      </a:solidFill>
                      <a:prstDash val="solid"/>
                    </a:lnT>
                    <a:lnB w="12700">
                      <a:solidFill>
                        <a:srgbClr val="B4C6E7"/>
                      </a:solidFill>
                      <a:prstDash val="solid"/>
                    </a:lnB>
                    <a:solidFill>
                      <a:srgbClr val="2E5496"/>
                    </a:solidFill>
                  </a:tcPr>
                </a:tc>
              </a:tr>
              <a:tr h="525489">
                <a:tc>
                  <a:txBody>
                    <a:bodyPr/>
                    <a:lstStyle/>
                    <a:p>
                      <a:pPr marL="86360">
                        <a:lnSpc>
                          <a:spcPct val="100000"/>
                        </a:lnSpc>
                        <a:spcBef>
                          <a:spcPts val="295"/>
                        </a:spcBef>
                      </a:pPr>
                      <a:r>
                        <a:rPr sz="1400" b="1" spc="-10" dirty="0">
                          <a:latin typeface="Tahoma"/>
                          <a:cs typeface="Tahoma"/>
                        </a:rPr>
                        <a:t>Международные</a:t>
                      </a:r>
                      <a:r>
                        <a:rPr sz="1400" b="1" spc="-5" dirty="0">
                          <a:latin typeface="Tahoma"/>
                          <a:cs typeface="Tahoma"/>
                        </a:rPr>
                        <a:t> </a:t>
                      </a:r>
                      <a:r>
                        <a:rPr sz="1400" b="1" spc="-10" dirty="0">
                          <a:latin typeface="Tahoma"/>
                          <a:cs typeface="Tahoma"/>
                        </a:rPr>
                        <a:t>проекты</a:t>
                      </a:r>
                      <a:endParaRPr sz="1400" dirty="0">
                        <a:latin typeface="Tahoma"/>
                        <a:cs typeface="Tahoma"/>
                      </a:endParaRPr>
                    </a:p>
                    <a:p>
                      <a:pPr marL="86360" marR="189230">
                        <a:lnSpc>
                          <a:spcPts val="1400"/>
                        </a:lnSpc>
                        <a:spcBef>
                          <a:spcPts val="120"/>
                        </a:spcBef>
                      </a:pPr>
                      <a:r>
                        <a:rPr sz="1400" spc="65" dirty="0">
                          <a:latin typeface="Tahoma"/>
                          <a:cs typeface="Tahoma"/>
                        </a:rPr>
                        <a:t>Участие</a:t>
                      </a:r>
                      <a:r>
                        <a:rPr sz="1400" spc="75" dirty="0">
                          <a:latin typeface="Tahoma"/>
                          <a:cs typeface="Tahoma"/>
                        </a:rPr>
                        <a:t> </a:t>
                      </a:r>
                      <a:r>
                        <a:rPr sz="1400" spc="-70" dirty="0">
                          <a:latin typeface="Tahoma"/>
                          <a:cs typeface="Tahoma"/>
                        </a:rPr>
                        <a:t>в</a:t>
                      </a:r>
                      <a:r>
                        <a:rPr sz="1400" spc="80" dirty="0">
                          <a:latin typeface="Tahoma"/>
                          <a:cs typeface="Tahoma"/>
                        </a:rPr>
                        <a:t> </a:t>
                      </a:r>
                      <a:r>
                        <a:rPr sz="1400" spc="75" dirty="0">
                          <a:latin typeface="Tahoma"/>
                          <a:cs typeface="Tahoma"/>
                        </a:rPr>
                        <a:t>международных</a:t>
                      </a:r>
                      <a:r>
                        <a:rPr sz="1400" spc="55" dirty="0">
                          <a:latin typeface="Tahoma"/>
                          <a:cs typeface="Tahoma"/>
                        </a:rPr>
                        <a:t> </a:t>
                      </a:r>
                      <a:r>
                        <a:rPr sz="1400" dirty="0">
                          <a:latin typeface="Tahoma"/>
                          <a:cs typeface="Tahoma"/>
                        </a:rPr>
                        <a:t>мероприятиях,</a:t>
                      </a:r>
                      <a:r>
                        <a:rPr sz="1400" spc="70" dirty="0">
                          <a:latin typeface="Tahoma"/>
                          <a:cs typeface="Tahoma"/>
                        </a:rPr>
                        <a:t> </a:t>
                      </a:r>
                      <a:r>
                        <a:rPr sz="1400" spc="55" dirty="0">
                          <a:latin typeface="Tahoma"/>
                          <a:cs typeface="Tahoma"/>
                        </a:rPr>
                        <a:t>стажировках;</a:t>
                      </a:r>
                      <a:r>
                        <a:rPr sz="1400" spc="95" dirty="0">
                          <a:latin typeface="Tahoma"/>
                          <a:cs typeface="Tahoma"/>
                        </a:rPr>
                        <a:t> </a:t>
                      </a:r>
                      <a:r>
                        <a:rPr sz="1400" spc="130" dirty="0">
                          <a:latin typeface="Tahoma"/>
                          <a:cs typeface="Tahoma"/>
                        </a:rPr>
                        <a:t>расширение</a:t>
                      </a:r>
                      <a:r>
                        <a:rPr sz="1400" spc="55" dirty="0">
                          <a:latin typeface="Tahoma"/>
                          <a:cs typeface="Tahoma"/>
                        </a:rPr>
                        <a:t> </a:t>
                      </a:r>
                      <a:r>
                        <a:rPr sz="1400" spc="60" dirty="0">
                          <a:latin typeface="Tahoma"/>
                          <a:cs typeface="Tahoma"/>
                        </a:rPr>
                        <a:t>кругозора и</a:t>
                      </a:r>
                      <a:r>
                        <a:rPr sz="1400" spc="-20" dirty="0">
                          <a:latin typeface="Tahoma"/>
                          <a:cs typeface="Tahoma"/>
                        </a:rPr>
                        <a:t> </a:t>
                      </a:r>
                      <a:r>
                        <a:rPr sz="1400" spc="75" dirty="0">
                          <a:latin typeface="Tahoma"/>
                          <a:cs typeface="Tahoma"/>
                        </a:rPr>
                        <a:t>налаживание</a:t>
                      </a:r>
                      <a:r>
                        <a:rPr sz="1400" spc="-30" dirty="0">
                          <a:latin typeface="Tahoma"/>
                          <a:cs typeface="Tahoma"/>
                        </a:rPr>
                        <a:t> </a:t>
                      </a:r>
                      <a:r>
                        <a:rPr sz="1400" spc="-10" dirty="0">
                          <a:latin typeface="Tahoma"/>
                          <a:cs typeface="Tahoma"/>
                        </a:rPr>
                        <a:t>связей</a:t>
                      </a:r>
                      <a:endParaRPr sz="1400" dirty="0">
                        <a:latin typeface="Tahoma"/>
                        <a:cs typeface="Tahoma"/>
                      </a:endParaRPr>
                    </a:p>
                  </a:txBody>
                  <a:tcPr marL="0" marR="0" marT="37465" marB="0">
                    <a:lnL w="12700">
                      <a:solidFill>
                        <a:srgbClr val="B4C6E7"/>
                      </a:solidFill>
                      <a:prstDash val="solid"/>
                    </a:lnL>
                    <a:lnR w="12700">
                      <a:solidFill>
                        <a:srgbClr val="B4C6E7"/>
                      </a:solidFill>
                      <a:prstDash val="solid"/>
                    </a:lnR>
                    <a:lnT w="12700">
                      <a:solidFill>
                        <a:srgbClr val="B4C6E7"/>
                      </a:solidFill>
                      <a:prstDash val="solid"/>
                    </a:lnT>
                    <a:lnB w="12700">
                      <a:solidFill>
                        <a:srgbClr val="B4C6E7"/>
                      </a:solidFill>
                      <a:prstDash val="solid"/>
                    </a:lnB>
                  </a:tcPr>
                </a:tc>
              </a:tr>
              <a:tr h="252229">
                <a:tc>
                  <a:txBody>
                    <a:bodyPr/>
                    <a:lstStyle/>
                    <a:p>
                      <a:pPr marL="86360">
                        <a:lnSpc>
                          <a:spcPct val="100000"/>
                        </a:lnSpc>
                        <a:spcBef>
                          <a:spcPts val="295"/>
                        </a:spcBef>
                      </a:pPr>
                      <a:r>
                        <a:rPr sz="1400" b="1" spc="-60" dirty="0">
                          <a:solidFill>
                            <a:srgbClr val="FFFFFF"/>
                          </a:solidFill>
                          <a:latin typeface="Tahoma"/>
                          <a:cs typeface="Tahoma"/>
                        </a:rPr>
                        <a:t>Жизненные</a:t>
                      </a:r>
                      <a:r>
                        <a:rPr sz="1400" b="1" spc="-10" dirty="0">
                          <a:solidFill>
                            <a:srgbClr val="FFFFFF"/>
                          </a:solidFill>
                          <a:latin typeface="Tahoma"/>
                          <a:cs typeface="Tahoma"/>
                        </a:rPr>
                        <a:t> </a:t>
                      </a:r>
                      <a:r>
                        <a:rPr sz="1400" b="1" dirty="0">
                          <a:solidFill>
                            <a:srgbClr val="FFFFFF"/>
                          </a:solidFill>
                          <a:latin typeface="Tahoma"/>
                          <a:cs typeface="Tahoma"/>
                        </a:rPr>
                        <a:t>ценности</a:t>
                      </a:r>
                      <a:r>
                        <a:rPr sz="1400" b="1" spc="-20" dirty="0">
                          <a:solidFill>
                            <a:srgbClr val="FFFFFF"/>
                          </a:solidFill>
                          <a:latin typeface="Tahoma"/>
                          <a:cs typeface="Tahoma"/>
                        </a:rPr>
                        <a:t> </a:t>
                      </a:r>
                      <a:r>
                        <a:rPr sz="1400" b="1" dirty="0">
                          <a:solidFill>
                            <a:srgbClr val="FFFFFF"/>
                          </a:solidFill>
                          <a:latin typeface="Tahoma"/>
                          <a:cs typeface="Tahoma"/>
                        </a:rPr>
                        <a:t>и</a:t>
                      </a:r>
                      <a:r>
                        <a:rPr sz="1400" b="1" spc="-10" dirty="0">
                          <a:solidFill>
                            <a:srgbClr val="FFFFFF"/>
                          </a:solidFill>
                          <a:latin typeface="Tahoma"/>
                          <a:cs typeface="Tahoma"/>
                        </a:rPr>
                        <a:t> </a:t>
                      </a:r>
                      <a:r>
                        <a:rPr sz="1400" b="1" spc="-20" dirty="0">
                          <a:solidFill>
                            <a:srgbClr val="FFFFFF"/>
                          </a:solidFill>
                          <a:latin typeface="Tahoma"/>
                          <a:cs typeface="Tahoma"/>
                        </a:rPr>
                        <a:t>уважение</a:t>
                      </a:r>
                      <a:r>
                        <a:rPr sz="1400" b="1" spc="-30" dirty="0">
                          <a:solidFill>
                            <a:srgbClr val="FFFFFF"/>
                          </a:solidFill>
                          <a:latin typeface="Tahoma"/>
                          <a:cs typeface="Tahoma"/>
                        </a:rPr>
                        <a:t> </a:t>
                      </a:r>
                      <a:r>
                        <a:rPr sz="1400" b="1" spc="-90" dirty="0">
                          <a:solidFill>
                            <a:srgbClr val="FFFFFF"/>
                          </a:solidFill>
                          <a:latin typeface="Tahoma"/>
                          <a:cs typeface="Tahoma"/>
                        </a:rPr>
                        <a:t>к</a:t>
                      </a:r>
                      <a:r>
                        <a:rPr sz="1400" b="1" spc="-10" dirty="0">
                          <a:solidFill>
                            <a:srgbClr val="FFFFFF"/>
                          </a:solidFill>
                          <a:latin typeface="Tahoma"/>
                          <a:cs typeface="Tahoma"/>
                        </a:rPr>
                        <a:t> </a:t>
                      </a:r>
                      <a:r>
                        <a:rPr sz="1400" b="1" spc="-25" dirty="0">
                          <a:solidFill>
                            <a:srgbClr val="FFFFFF"/>
                          </a:solidFill>
                          <a:latin typeface="Tahoma"/>
                          <a:cs typeface="Tahoma"/>
                        </a:rPr>
                        <a:t>культуре,</a:t>
                      </a:r>
                      <a:r>
                        <a:rPr sz="1400" b="1" spc="-20" dirty="0">
                          <a:solidFill>
                            <a:srgbClr val="FFFFFF"/>
                          </a:solidFill>
                          <a:latin typeface="Tahoma"/>
                          <a:cs typeface="Tahoma"/>
                        </a:rPr>
                        <a:t> </a:t>
                      </a:r>
                      <a:r>
                        <a:rPr sz="1400" b="1" spc="-10" dirty="0">
                          <a:solidFill>
                            <a:srgbClr val="FFFFFF"/>
                          </a:solidFill>
                          <a:latin typeface="Tahoma"/>
                          <a:cs typeface="Tahoma"/>
                        </a:rPr>
                        <a:t>традициям</a:t>
                      </a:r>
                      <a:endParaRPr sz="1400">
                        <a:latin typeface="Tahoma"/>
                        <a:cs typeface="Tahoma"/>
                      </a:endParaRPr>
                    </a:p>
                  </a:txBody>
                  <a:tcPr marL="0" marR="0" marT="37465" marB="0">
                    <a:lnL w="12700">
                      <a:solidFill>
                        <a:srgbClr val="B4C6E7"/>
                      </a:solidFill>
                      <a:prstDash val="solid"/>
                    </a:lnL>
                    <a:lnR w="12700">
                      <a:solidFill>
                        <a:srgbClr val="B4C6E7"/>
                      </a:solidFill>
                      <a:prstDash val="solid"/>
                    </a:lnR>
                    <a:lnT w="12700">
                      <a:solidFill>
                        <a:srgbClr val="B4C6E7"/>
                      </a:solidFill>
                      <a:prstDash val="solid"/>
                    </a:lnT>
                    <a:lnB w="12700">
                      <a:solidFill>
                        <a:srgbClr val="B4C6E7"/>
                      </a:solidFill>
                      <a:prstDash val="solid"/>
                    </a:lnB>
                    <a:solidFill>
                      <a:srgbClr val="2E5496"/>
                    </a:solidFill>
                  </a:tcPr>
                </a:tc>
              </a:tr>
              <a:tr h="532723">
                <a:tc>
                  <a:txBody>
                    <a:bodyPr/>
                    <a:lstStyle/>
                    <a:p>
                      <a:pPr marL="86360">
                        <a:lnSpc>
                          <a:spcPct val="100000"/>
                        </a:lnSpc>
                        <a:spcBef>
                          <a:spcPts val="290"/>
                        </a:spcBef>
                      </a:pPr>
                      <a:r>
                        <a:rPr sz="1400" b="1" dirty="0">
                          <a:latin typeface="Tahoma"/>
                          <a:cs typeface="Tahoma"/>
                        </a:rPr>
                        <a:t>Интерес</a:t>
                      </a:r>
                      <a:r>
                        <a:rPr sz="1400" b="1" spc="-25" dirty="0">
                          <a:latin typeface="Tahoma"/>
                          <a:cs typeface="Tahoma"/>
                        </a:rPr>
                        <a:t> </a:t>
                      </a:r>
                      <a:r>
                        <a:rPr sz="1400" b="1" spc="-90" dirty="0">
                          <a:latin typeface="Tahoma"/>
                          <a:cs typeface="Tahoma"/>
                        </a:rPr>
                        <a:t>к</a:t>
                      </a:r>
                      <a:r>
                        <a:rPr sz="1400" b="1" spc="10" dirty="0">
                          <a:latin typeface="Tahoma"/>
                          <a:cs typeface="Tahoma"/>
                        </a:rPr>
                        <a:t> </a:t>
                      </a:r>
                      <a:r>
                        <a:rPr sz="1400" b="1" spc="-25" dirty="0">
                          <a:latin typeface="Tahoma"/>
                          <a:cs typeface="Tahoma"/>
                        </a:rPr>
                        <a:t>культуре</a:t>
                      </a:r>
                      <a:r>
                        <a:rPr sz="1400" b="1" dirty="0">
                          <a:latin typeface="Tahoma"/>
                          <a:cs typeface="Tahoma"/>
                        </a:rPr>
                        <a:t> </a:t>
                      </a:r>
                      <a:r>
                        <a:rPr sz="1400" b="1" spc="-80" dirty="0">
                          <a:latin typeface="Tahoma"/>
                          <a:cs typeface="Tahoma"/>
                        </a:rPr>
                        <a:t>и</a:t>
                      </a:r>
                      <a:r>
                        <a:rPr sz="1400" b="1" spc="5" dirty="0">
                          <a:latin typeface="Tahoma"/>
                          <a:cs typeface="Tahoma"/>
                        </a:rPr>
                        <a:t> </a:t>
                      </a:r>
                      <a:r>
                        <a:rPr sz="1400" b="1" spc="-10" dirty="0">
                          <a:latin typeface="Tahoma"/>
                          <a:cs typeface="Tahoma"/>
                        </a:rPr>
                        <a:t>искусству</a:t>
                      </a:r>
                      <a:endParaRPr sz="1400">
                        <a:latin typeface="Tahoma"/>
                        <a:cs typeface="Tahoma"/>
                      </a:endParaRPr>
                    </a:p>
                    <a:p>
                      <a:pPr marL="86360" marR="1053465">
                        <a:lnSpc>
                          <a:spcPts val="1400"/>
                        </a:lnSpc>
                        <a:spcBef>
                          <a:spcPts val="125"/>
                        </a:spcBef>
                      </a:pPr>
                      <a:r>
                        <a:rPr sz="1400" dirty="0">
                          <a:latin typeface="Tahoma"/>
                          <a:cs typeface="Tahoma"/>
                        </a:rPr>
                        <a:t>Активный</a:t>
                      </a:r>
                      <a:r>
                        <a:rPr sz="1400" spc="10" dirty="0">
                          <a:latin typeface="Tahoma"/>
                          <a:cs typeface="Tahoma"/>
                        </a:rPr>
                        <a:t> </a:t>
                      </a:r>
                      <a:r>
                        <a:rPr sz="1400" spc="90" dirty="0">
                          <a:latin typeface="Tahoma"/>
                          <a:cs typeface="Tahoma"/>
                        </a:rPr>
                        <a:t>интерес</a:t>
                      </a:r>
                      <a:r>
                        <a:rPr sz="1400" spc="15" dirty="0">
                          <a:latin typeface="Tahoma"/>
                          <a:cs typeface="Tahoma"/>
                        </a:rPr>
                        <a:t> </a:t>
                      </a:r>
                      <a:r>
                        <a:rPr sz="1400" dirty="0">
                          <a:latin typeface="Tahoma"/>
                          <a:cs typeface="Tahoma"/>
                        </a:rPr>
                        <a:t>к</a:t>
                      </a:r>
                      <a:r>
                        <a:rPr sz="1400" spc="25" dirty="0">
                          <a:latin typeface="Tahoma"/>
                          <a:cs typeface="Tahoma"/>
                        </a:rPr>
                        <a:t> </a:t>
                      </a:r>
                      <a:r>
                        <a:rPr sz="1400" spc="60" dirty="0">
                          <a:latin typeface="Tahoma"/>
                          <a:cs typeface="Tahoma"/>
                        </a:rPr>
                        <a:t>искусству,</a:t>
                      </a:r>
                      <a:r>
                        <a:rPr sz="1400" spc="30" dirty="0">
                          <a:latin typeface="Tahoma"/>
                          <a:cs typeface="Tahoma"/>
                        </a:rPr>
                        <a:t> </a:t>
                      </a:r>
                      <a:r>
                        <a:rPr sz="1400" dirty="0">
                          <a:latin typeface="Tahoma"/>
                          <a:cs typeface="Tahoma"/>
                        </a:rPr>
                        <a:t>музыке,</a:t>
                      </a:r>
                      <a:r>
                        <a:rPr sz="1400" spc="20" dirty="0">
                          <a:latin typeface="Tahoma"/>
                          <a:cs typeface="Tahoma"/>
                        </a:rPr>
                        <a:t> </a:t>
                      </a:r>
                      <a:r>
                        <a:rPr sz="1400" dirty="0">
                          <a:latin typeface="Tahoma"/>
                          <a:cs typeface="Tahoma"/>
                        </a:rPr>
                        <a:t>культуре;</a:t>
                      </a:r>
                      <a:r>
                        <a:rPr sz="1400" spc="20" dirty="0">
                          <a:latin typeface="Tahoma"/>
                          <a:cs typeface="Tahoma"/>
                        </a:rPr>
                        <a:t> </a:t>
                      </a:r>
                      <a:r>
                        <a:rPr sz="1400" spc="60" dirty="0">
                          <a:latin typeface="Tahoma"/>
                          <a:cs typeface="Tahoma"/>
                        </a:rPr>
                        <a:t>участие</a:t>
                      </a:r>
                      <a:r>
                        <a:rPr sz="1400" spc="25" dirty="0">
                          <a:latin typeface="Tahoma"/>
                          <a:cs typeface="Tahoma"/>
                        </a:rPr>
                        <a:t> </a:t>
                      </a:r>
                      <a:r>
                        <a:rPr sz="1400" spc="-70" dirty="0">
                          <a:latin typeface="Tahoma"/>
                          <a:cs typeface="Tahoma"/>
                        </a:rPr>
                        <a:t>в</a:t>
                      </a:r>
                      <a:r>
                        <a:rPr sz="1400" spc="25" dirty="0">
                          <a:latin typeface="Tahoma"/>
                          <a:cs typeface="Tahoma"/>
                        </a:rPr>
                        <a:t> </a:t>
                      </a:r>
                      <a:r>
                        <a:rPr sz="1400" spc="-10" dirty="0">
                          <a:latin typeface="Tahoma"/>
                          <a:cs typeface="Tahoma"/>
                        </a:rPr>
                        <a:t>культурных </a:t>
                      </a:r>
                      <a:r>
                        <a:rPr sz="1400" spc="40" dirty="0">
                          <a:latin typeface="Tahoma"/>
                          <a:cs typeface="Tahoma"/>
                        </a:rPr>
                        <a:t>мероприятиях</a:t>
                      </a:r>
                      <a:endParaRPr sz="1400">
                        <a:latin typeface="Tahoma"/>
                        <a:cs typeface="Tahoma"/>
                      </a:endParaRPr>
                    </a:p>
                  </a:txBody>
                  <a:tcPr marL="0" marR="0" marT="36830" marB="0">
                    <a:lnL w="12700">
                      <a:solidFill>
                        <a:srgbClr val="B4C6E7"/>
                      </a:solidFill>
                      <a:prstDash val="solid"/>
                    </a:lnL>
                    <a:lnR w="12700">
                      <a:solidFill>
                        <a:srgbClr val="B4C6E7"/>
                      </a:solidFill>
                      <a:prstDash val="solid"/>
                    </a:lnR>
                    <a:lnT w="12700">
                      <a:solidFill>
                        <a:srgbClr val="B4C6E7"/>
                      </a:solidFill>
                      <a:prstDash val="solid"/>
                    </a:lnT>
                    <a:lnB w="12700">
                      <a:solidFill>
                        <a:srgbClr val="B4C6E7"/>
                      </a:solidFill>
                      <a:prstDash val="solid"/>
                    </a:lnB>
                  </a:tcPr>
                </a:tc>
              </a:tr>
              <a:tr h="471748">
                <a:tc>
                  <a:txBody>
                    <a:bodyPr/>
                    <a:lstStyle/>
                    <a:p>
                      <a:pPr marL="86360">
                        <a:lnSpc>
                          <a:spcPct val="100000"/>
                        </a:lnSpc>
                        <a:spcBef>
                          <a:spcPts val="365"/>
                        </a:spcBef>
                      </a:pPr>
                      <a:r>
                        <a:rPr sz="1400" b="1" spc="-25" dirty="0">
                          <a:latin typeface="Tahoma"/>
                          <a:cs typeface="Tahoma"/>
                        </a:rPr>
                        <a:t>Культурное</a:t>
                      </a:r>
                      <a:r>
                        <a:rPr sz="1400" b="1" spc="-35" dirty="0">
                          <a:latin typeface="Tahoma"/>
                          <a:cs typeface="Tahoma"/>
                        </a:rPr>
                        <a:t> </a:t>
                      </a:r>
                      <a:r>
                        <a:rPr sz="1400" b="1" spc="-10" dirty="0">
                          <a:latin typeface="Tahoma"/>
                          <a:cs typeface="Tahoma"/>
                        </a:rPr>
                        <a:t>наследие</a:t>
                      </a:r>
                      <a:endParaRPr sz="1400">
                        <a:latin typeface="Tahoma"/>
                        <a:cs typeface="Tahoma"/>
                      </a:endParaRPr>
                    </a:p>
                    <a:p>
                      <a:pPr marL="86360">
                        <a:lnSpc>
                          <a:spcPct val="100000"/>
                        </a:lnSpc>
                      </a:pPr>
                      <a:r>
                        <a:rPr sz="1400" spc="55" dirty="0">
                          <a:latin typeface="Tahoma"/>
                          <a:cs typeface="Tahoma"/>
                        </a:rPr>
                        <a:t>Гордость</a:t>
                      </a:r>
                      <a:r>
                        <a:rPr sz="1400" spc="-5" dirty="0">
                          <a:latin typeface="Tahoma"/>
                          <a:cs typeface="Tahoma"/>
                        </a:rPr>
                        <a:t> </a:t>
                      </a:r>
                      <a:r>
                        <a:rPr sz="1400" spc="70" dirty="0">
                          <a:latin typeface="Tahoma"/>
                          <a:cs typeface="Tahoma"/>
                        </a:rPr>
                        <a:t>за</a:t>
                      </a:r>
                      <a:r>
                        <a:rPr sz="1400" spc="10" dirty="0">
                          <a:latin typeface="Tahoma"/>
                          <a:cs typeface="Tahoma"/>
                        </a:rPr>
                        <a:t> культурное</a:t>
                      </a:r>
                      <a:r>
                        <a:rPr sz="1400" spc="-5" dirty="0">
                          <a:latin typeface="Tahoma"/>
                          <a:cs typeface="Tahoma"/>
                        </a:rPr>
                        <a:t> </a:t>
                      </a:r>
                      <a:r>
                        <a:rPr sz="1400" spc="100" dirty="0">
                          <a:latin typeface="Tahoma"/>
                          <a:cs typeface="Tahoma"/>
                        </a:rPr>
                        <a:t>наследие</a:t>
                      </a:r>
                      <a:r>
                        <a:rPr sz="1400" spc="-5" dirty="0">
                          <a:latin typeface="Tahoma"/>
                          <a:cs typeface="Tahoma"/>
                        </a:rPr>
                        <a:t> </a:t>
                      </a:r>
                      <a:r>
                        <a:rPr sz="1400" spc="60" dirty="0">
                          <a:latin typeface="Tahoma"/>
                          <a:cs typeface="Tahoma"/>
                        </a:rPr>
                        <a:t>и</a:t>
                      </a:r>
                      <a:r>
                        <a:rPr sz="1400" spc="-10" dirty="0">
                          <a:latin typeface="Tahoma"/>
                          <a:cs typeface="Tahoma"/>
                        </a:rPr>
                        <a:t> </a:t>
                      </a:r>
                      <a:r>
                        <a:rPr sz="1400" spc="70" dirty="0">
                          <a:latin typeface="Tahoma"/>
                          <a:cs typeface="Tahoma"/>
                        </a:rPr>
                        <a:t>уважение</a:t>
                      </a:r>
                      <a:r>
                        <a:rPr sz="1400" spc="-5" dirty="0">
                          <a:latin typeface="Tahoma"/>
                          <a:cs typeface="Tahoma"/>
                        </a:rPr>
                        <a:t> </a:t>
                      </a:r>
                      <a:r>
                        <a:rPr sz="1400" spc="10" dirty="0">
                          <a:latin typeface="Tahoma"/>
                          <a:cs typeface="Tahoma"/>
                        </a:rPr>
                        <a:t>к</a:t>
                      </a:r>
                      <a:r>
                        <a:rPr sz="1400" spc="-5" dirty="0">
                          <a:latin typeface="Tahoma"/>
                          <a:cs typeface="Tahoma"/>
                        </a:rPr>
                        <a:t> </a:t>
                      </a:r>
                      <a:r>
                        <a:rPr sz="1400" spc="60" dirty="0">
                          <a:latin typeface="Tahoma"/>
                          <a:cs typeface="Tahoma"/>
                        </a:rPr>
                        <a:t>традициям</a:t>
                      </a:r>
                      <a:endParaRPr sz="1400">
                        <a:latin typeface="Tahoma"/>
                        <a:cs typeface="Tahoma"/>
                      </a:endParaRPr>
                    </a:p>
                  </a:txBody>
                  <a:tcPr marL="0" marR="0" marT="46355" marB="0">
                    <a:lnL w="12700">
                      <a:solidFill>
                        <a:srgbClr val="B4C6E7"/>
                      </a:solidFill>
                      <a:prstDash val="solid"/>
                    </a:lnL>
                    <a:lnR w="12700">
                      <a:solidFill>
                        <a:srgbClr val="B4C6E7"/>
                      </a:solidFill>
                      <a:prstDash val="solid"/>
                    </a:lnR>
                    <a:lnT w="12700">
                      <a:solidFill>
                        <a:srgbClr val="B4C6E7"/>
                      </a:solidFill>
                      <a:prstDash val="solid"/>
                    </a:lnT>
                    <a:lnB w="12700">
                      <a:solidFill>
                        <a:srgbClr val="B4C6E7"/>
                      </a:solidFill>
                      <a:prstDash val="solid"/>
                    </a:lnB>
                  </a:tcPr>
                </a:tc>
              </a:tr>
              <a:tr h="520839">
                <a:tc>
                  <a:txBody>
                    <a:bodyPr/>
                    <a:lstStyle/>
                    <a:p>
                      <a:pPr marL="99060">
                        <a:lnSpc>
                          <a:spcPct val="100000"/>
                        </a:lnSpc>
                        <a:spcBef>
                          <a:spcPts val="290"/>
                        </a:spcBef>
                      </a:pPr>
                      <a:r>
                        <a:rPr sz="1400" b="1" spc="-10" dirty="0">
                          <a:latin typeface="Tahoma"/>
                          <a:cs typeface="Tahoma"/>
                        </a:rPr>
                        <a:t>Разнообразие</a:t>
                      </a:r>
                      <a:r>
                        <a:rPr sz="1400" b="1" spc="-80" dirty="0">
                          <a:latin typeface="Tahoma"/>
                          <a:cs typeface="Tahoma"/>
                        </a:rPr>
                        <a:t> </a:t>
                      </a:r>
                      <a:r>
                        <a:rPr sz="1400" b="1" dirty="0">
                          <a:latin typeface="Tahoma"/>
                          <a:cs typeface="Tahoma"/>
                        </a:rPr>
                        <a:t>и</a:t>
                      </a:r>
                      <a:r>
                        <a:rPr sz="1400" b="1" spc="-65" dirty="0">
                          <a:latin typeface="Tahoma"/>
                          <a:cs typeface="Tahoma"/>
                        </a:rPr>
                        <a:t> </a:t>
                      </a:r>
                      <a:r>
                        <a:rPr sz="1400" b="1" spc="-10" dirty="0">
                          <a:latin typeface="Tahoma"/>
                          <a:cs typeface="Tahoma"/>
                        </a:rPr>
                        <a:t>инклюзивность</a:t>
                      </a:r>
                      <a:endParaRPr sz="1400" dirty="0">
                        <a:latin typeface="Tahoma"/>
                        <a:cs typeface="Tahoma"/>
                      </a:endParaRPr>
                    </a:p>
                    <a:p>
                      <a:pPr marL="99060" marR="1160780">
                        <a:lnSpc>
                          <a:spcPts val="1400"/>
                        </a:lnSpc>
                        <a:spcBef>
                          <a:spcPts val="80"/>
                        </a:spcBef>
                      </a:pPr>
                      <a:r>
                        <a:rPr sz="1400" spc="75" dirty="0">
                          <a:latin typeface="Tahoma"/>
                          <a:cs typeface="Tahoma"/>
                        </a:rPr>
                        <a:t>Уважение</a:t>
                      </a:r>
                      <a:r>
                        <a:rPr sz="1400" spc="-40" dirty="0">
                          <a:latin typeface="Tahoma"/>
                          <a:cs typeface="Tahoma"/>
                        </a:rPr>
                        <a:t> </a:t>
                      </a:r>
                      <a:r>
                        <a:rPr sz="1400" dirty="0">
                          <a:latin typeface="Tahoma"/>
                          <a:cs typeface="Tahoma"/>
                        </a:rPr>
                        <a:t>к</a:t>
                      </a:r>
                      <a:r>
                        <a:rPr sz="1400" spc="-30" dirty="0">
                          <a:latin typeface="Tahoma"/>
                          <a:cs typeface="Tahoma"/>
                        </a:rPr>
                        <a:t> </a:t>
                      </a:r>
                      <a:r>
                        <a:rPr sz="1400" spc="55" dirty="0">
                          <a:latin typeface="Tahoma"/>
                          <a:cs typeface="Tahoma"/>
                        </a:rPr>
                        <a:t>различным</a:t>
                      </a:r>
                      <a:r>
                        <a:rPr sz="1400" spc="-45" dirty="0">
                          <a:latin typeface="Tahoma"/>
                          <a:cs typeface="Tahoma"/>
                        </a:rPr>
                        <a:t> </a:t>
                      </a:r>
                      <a:r>
                        <a:rPr sz="1400" spc="50" dirty="0">
                          <a:latin typeface="Tahoma"/>
                          <a:cs typeface="Tahoma"/>
                        </a:rPr>
                        <a:t>культурам,</a:t>
                      </a:r>
                      <a:r>
                        <a:rPr sz="1400" spc="-35" dirty="0">
                          <a:latin typeface="Tahoma"/>
                          <a:cs typeface="Tahoma"/>
                        </a:rPr>
                        <a:t> </a:t>
                      </a:r>
                      <a:r>
                        <a:rPr sz="1400" spc="75" dirty="0">
                          <a:latin typeface="Tahoma"/>
                          <a:cs typeface="Tahoma"/>
                        </a:rPr>
                        <a:t>традициям</a:t>
                      </a:r>
                      <a:r>
                        <a:rPr sz="1400" spc="-30" dirty="0">
                          <a:latin typeface="Tahoma"/>
                          <a:cs typeface="Tahoma"/>
                        </a:rPr>
                        <a:t> </a:t>
                      </a:r>
                      <a:r>
                        <a:rPr sz="1400" spc="60" dirty="0">
                          <a:latin typeface="Tahoma"/>
                          <a:cs typeface="Tahoma"/>
                        </a:rPr>
                        <a:t>и</a:t>
                      </a:r>
                      <a:r>
                        <a:rPr sz="1400" spc="-25" dirty="0">
                          <a:latin typeface="Tahoma"/>
                          <a:cs typeface="Tahoma"/>
                        </a:rPr>
                        <a:t> </a:t>
                      </a:r>
                      <a:r>
                        <a:rPr sz="1400" spc="75" dirty="0">
                          <a:latin typeface="Tahoma"/>
                          <a:cs typeface="Tahoma"/>
                        </a:rPr>
                        <a:t>мнениям;</a:t>
                      </a:r>
                      <a:r>
                        <a:rPr sz="1400" spc="-40" dirty="0">
                          <a:latin typeface="Tahoma"/>
                          <a:cs typeface="Tahoma"/>
                        </a:rPr>
                        <a:t> </a:t>
                      </a:r>
                      <a:r>
                        <a:rPr sz="1400" spc="50" dirty="0">
                          <a:latin typeface="Tahoma"/>
                          <a:cs typeface="Tahoma"/>
                        </a:rPr>
                        <a:t>ценность </a:t>
                      </a:r>
                      <a:r>
                        <a:rPr sz="1400" spc="10" dirty="0">
                          <a:latin typeface="Tahoma"/>
                          <a:cs typeface="Tahoma"/>
                        </a:rPr>
                        <a:t>инклюзивного</a:t>
                      </a:r>
                      <a:r>
                        <a:rPr sz="1400" spc="160" dirty="0">
                          <a:latin typeface="Tahoma"/>
                          <a:cs typeface="Tahoma"/>
                        </a:rPr>
                        <a:t> </a:t>
                      </a:r>
                      <a:r>
                        <a:rPr sz="1400" spc="95" dirty="0">
                          <a:latin typeface="Tahoma"/>
                          <a:cs typeface="Tahoma"/>
                        </a:rPr>
                        <a:t>общества</a:t>
                      </a:r>
                      <a:endParaRPr sz="1400" dirty="0">
                        <a:latin typeface="Tahoma"/>
                        <a:cs typeface="Tahoma"/>
                      </a:endParaRPr>
                    </a:p>
                  </a:txBody>
                  <a:tcPr marL="0" marR="0" marT="36830" marB="0">
                    <a:lnL w="12700">
                      <a:solidFill>
                        <a:srgbClr val="B4C6E7"/>
                      </a:solidFill>
                      <a:prstDash val="solid"/>
                    </a:lnL>
                    <a:lnR w="12700">
                      <a:solidFill>
                        <a:srgbClr val="B4C6E7"/>
                      </a:solidFill>
                      <a:prstDash val="solid"/>
                    </a:lnR>
                    <a:lnT w="12700">
                      <a:solidFill>
                        <a:srgbClr val="B4C6E7"/>
                      </a:solidFill>
                      <a:prstDash val="solid"/>
                    </a:lnT>
                    <a:lnB w="12700">
                      <a:solidFill>
                        <a:srgbClr val="B4C6E7"/>
                      </a:solidFill>
                      <a:prstDash val="solid"/>
                    </a:lnB>
                  </a:tcPr>
                </a:tc>
              </a:tr>
            </a:tbl>
          </a:graphicData>
        </a:graphic>
      </p:graphicFrame>
    </p:spTree>
    <p:extLst>
      <p:ext uri="{BB962C8B-B14F-4D97-AF65-F5344CB8AC3E}">
        <p14:creationId xmlns:p14="http://schemas.microsoft.com/office/powerpoint/2010/main" val="590330970"/>
      </p:ext>
    </p:extLst>
  </p:cSld>
  <p:clrMapOvr>
    <a:masterClrMapping/>
  </p:clrMapOvr>
  <p:transition>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3691" y="4489322"/>
            <a:ext cx="4666615" cy="2197100"/>
          </a:xfrm>
          <a:prstGeom prst="rect">
            <a:avLst/>
          </a:prstGeom>
          <a:ln w="12953">
            <a:solidFill>
              <a:srgbClr val="4471C4"/>
            </a:solidFill>
          </a:ln>
        </p:spPr>
        <p:txBody>
          <a:bodyPr vert="horz" wrap="square" lIns="0" tIns="19685" rIns="0" bIns="0" rtlCol="0">
            <a:spAutoFit/>
          </a:bodyPr>
          <a:lstStyle/>
          <a:p>
            <a:pPr algn="ctr">
              <a:lnSpc>
                <a:spcPct val="100000"/>
              </a:lnSpc>
              <a:spcBef>
                <a:spcPts val="155"/>
              </a:spcBef>
            </a:pPr>
            <a:r>
              <a:rPr sz="1400" dirty="0">
                <a:solidFill>
                  <a:srgbClr val="2E5496"/>
                </a:solidFill>
                <a:latin typeface="Calibri"/>
                <a:cs typeface="Calibri"/>
              </a:rPr>
              <a:t>Достижение</a:t>
            </a:r>
            <a:r>
              <a:rPr sz="1400" spc="-40" dirty="0">
                <a:solidFill>
                  <a:srgbClr val="2E5496"/>
                </a:solidFill>
                <a:latin typeface="Calibri"/>
                <a:cs typeface="Calibri"/>
              </a:rPr>
              <a:t> </a:t>
            </a:r>
            <a:r>
              <a:rPr sz="1400" dirty="0">
                <a:solidFill>
                  <a:srgbClr val="2E5496"/>
                </a:solidFill>
                <a:latin typeface="Calibri"/>
                <a:cs typeface="Calibri"/>
              </a:rPr>
              <a:t>к</a:t>
            </a:r>
            <a:r>
              <a:rPr sz="1400" spc="-35" dirty="0">
                <a:solidFill>
                  <a:srgbClr val="2E5496"/>
                </a:solidFill>
                <a:latin typeface="Calibri"/>
                <a:cs typeface="Calibri"/>
              </a:rPr>
              <a:t> </a:t>
            </a:r>
            <a:r>
              <a:rPr sz="1400" dirty="0">
                <a:solidFill>
                  <a:srgbClr val="2E5496"/>
                </a:solidFill>
                <a:latin typeface="Calibri"/>
                <a:cs typeface="Calibri"/>
              </a:rPr>
              <a:t>2030</a:t>
            </a:r>
            <a:r>
              <a:rPr sz="1400" spc="-30" dirty="0">
                <a:solidFill>
                  <a:srgbClr val="2E5496"/>
                </a:solidFill>
                <a:latin typeface="Calibri"/>
                <a:cs typeface="Calibri"/>
              </a:rPr>
              <a:t> </a:t>
            </a:r>
            <a:r>
              <a:rPr sz="1400" dirty="0">
                <a:solidFill>
                  <a:srgbClr val="2E5496"/>
                </a:solidFill>
                <a:latin typeface="Calibri"/>
                <a:cs typeface="Calibri"/>
              </a:rPr>
              <a:t>году</a:t>
            </a:r>
            <a:r>
              <a:rPr sz="1400" spc="-25" dirty="0">
                <a:solidFill>
                  <a:srgbClr val="2E5496"/>
                </a:solidFill>
                <a:latin typeface="Calibri"/>
                <a:cs typeface="Calibri"/>
              </a:rPr>
              <a:t> </a:t>
            </a:r>
            <a:r>
              <a:rPr sz="1400" dirty="0">
                <a:solidFill>
                  <a:srgbClr val="2E5496"/>
                </a:solidFill>
                <a:latin typeface="Calibri"/>
                <a:cs typeface="Calibri"/>
              </a:rPr>
              <a:t>"цифровой</a:t>
            </a:r>
            <a:r>
              <a:rPr sz="1400" spc="-20" dirty="0">
                <a:solidFill>
                  <a:srgbClr val="2E5496"/>
                </a:solidFill>
                <a:latin typeface="Calibri"/>
                <a:cs typeface="Calibri"/>
              </a:rPr>
              <a:t> </a:t>
            </a:r>
            <a:r>
              <a:rPr sz="1400" spc="-10" dirty="0">
                <a:solidFill>
                  <a:srgbClr val="2E5496"/>
                </a:solidFill>
                <a:latin typeface="Calibri"/>
                <a:cs typeface="Calibri"/>
              </a:rPr>
              <a:t>зрелости"</a:t>
            </a:r>
            <a:endParaRPr sz="1400">
              <a:latin typeface="Calibri"/>
              <a:cs typeface="Calibri"/>
            </a:endParaRPr>
          </a:p>
          <a:p>
            <a:pPr marL="95885" marR="90170" algn="ctr">
              <a:lnSpc>
                <a:spcPct val="100000"/>
              </a:lnSpc>
            </a:pPr>
            <a:r>
              <a:rPr sz="1400" spc="-10" dirty="0">
                <a:solidFill>
                  <a:srgbClr val="2E5496"/>
                </a:solidFill>
                <a:latin typeface="Calibri"/>
                <a:cs typeface="Calibri"/>
              </a:rPr>
              <a:t>государственного</a:t>
            </a:r>
            <a:r>
              <a:rPr sz="1400" spc="25" dirty="0">
                <a:solidFill>
                  <a:srgbClr val="2E5496"/>
                </a:solidFill>
                <a:latin typeface="Calibri"/>
                <a:cs typeface="Calibri"/>
              </a:rPr>
              <a:t> </a:t>
            </a:r>
            <a:r>
              <a:rPr sz="1400" dirty="0">
                <a:solidFill>
                  <a:srgbClr val="2E5496"/>
                </a:solidFill>
                <a:latin typeface="Calibri"/>
                <a:cs typeface="Calibri"/>
              </a:rPr>
              <a:t>и</a:t>
            </a:r>
            <a:r>
              <a:rPr sz="1400" spc="20" dirty="0">
                <a:solidFill>
                  <a:srgbClr val="2E5496"/>
                </a:solidFill>
                <a:latin typeface="Calibri"/>
                <a:cs typeface="Calibri"/>
              </a:rPr>
              <a:t> </a:t>
            </a:r>
            <a:r>
              <a:rPr sz="1400" spc="-10" dirty="0">
                <a:solidFill>
                  <a:srgbClr val="2E5496"/>
                </a:solidFill>
                <a:latin typeface="Calibri"/>
                <a:cs typeface="Calibri"/>
              </a:rPr>
              <a:t>муниципального</a:t>
            </a:r>
            <a:r>
              <a:rPr sz="1400" spc="45" dirty="0">
                <a:solidFill>
                  <a:srgbClr val="2E5496"/>
                </a:solidFill>
                <a:latin typeface="Calibri"/>
                <a:cs typeface="Calibri"/>
              </a:rPr>
              <a:t> </a:t>
            </a:r>
            <a:r>
              <a:rPr sz="1400" spc="-10" dirty="0">
                <a:solidFill>
                  <a:srgbClr val="2E5496"/>
                </a:solidFill>
                <a:latin typeface="Calibri"/>
                <a:cs typeface="Calibri"/>
              </a:rPr>
              <a:t>управления, </a:t>
            </a:r>
            <a:r>
              <a:rPr sz="1400" dirty="0">
                <a:solidFill>
                  <a:srgbClr val="2E5496"/>
                </a:solidFill>
                <a:latin typeface="Calibri"/>
                <a:cs typeface="Calibri"/>
              </a:rPr>
              <a:t>ключевых</a:t>
            </a:r>
            <a:r>
              <a:rPr sz="1400" spc="-30" dirty="0">
                <a:solidFill>
                  <a:srgbClr val="2E5496"/>
                </a:solidFill>
                <a:latin typeface="Calibri"/>
                <a:cs typeface="Calibri"/>
              </a:rPr>
              <a:t> </a:t>
            </a:r>
            <a:r>
              <a:rPr sz="1400" dirty="0">
                <a:solidFill>
                  <a:srgbClr val="2E5496"/>
                </a:solidFill>
                <a:latin typeface="Calibri"/>
                <a:cs typeface="Calibri"/>
              </a:rPr>
              <a:t>отраслей</a:t>
            </a:r>
            <a:r>
              <a:rPr sz="1400" spc="-40" dirty="0">
                <a:solidFill>
                  <a:srgbClr val="2E5496"/>
                </a:solidFill>
                <a:latin typeface="Calibri"/>
                <a:cs typeface="Calibri"/>
              </a:rPr>
              <a:t> </a:t>
            </a:r>
            <a:r>
              <a:rPr sz="1400" dirty="0">
                <a:solidFill>
                  <a:srgbClr val="2E5496"/>
                </a:solidFill>
                <a:latin typeface="Calibri"/>
                <a:cs typeface="Calibri"/>
              </a:rPr>
              <a:t>экономики</a:t>
            </a:r>
            <a:r>
              <a:rPr sz="1400" spc="-30" dirty="0">
                <a:solidFill>
                  <a:srgbClr val="2E5496"/>
                </a:solidFill>
                <a:latin typeface="Calibri"/>
                <a:cs typeface="Calibri"/>
              </a:rPr>
              <a:t> </a:t>
            </a:r>
            <a:r>
              <a:rPr sz="1400" dirty="0">
                <a:solidFill>
                  <a:srgbClr val="2E5496"/>
                </a:solidFill>
                <a:latin typeface="Calibri"/>
                <a:cs typeface="Calibri"/>
              </a:rPr>
              <a:t>и</a:t>
            </a:r>
            <a:r>
              <a:rPr sz="1400" spc="-40" dirty="0">
                <a:solidFill>
                  <a:srgbClr val="2E5496"/>
                </a:solidFill>
                <a:latin typeface="Calibri"/>
                <a:cs typeface="Calibri"/>
              </a:rPr>
              <a:t> </a:t>
            </a:r>
            <a:r>
              <a:rPr sz="1400" dirty="0">
                <a:solidFill>
                  <a:srgbClr val="2E5496"/>
                </a:solidFill>
                <a:latin typeface="Calibri"/>
                <a:cs typeface="Calibri"/>
              </a:rPr>
              <a:t>социальной</a:t>
            </a:r>
            <a:r>
              <a:rPr sz="1400" spc="-35" dirty="0">
                <a:solidFill>
                  <a:srgbClr val="2E5496"/>
                </a:solidFill>
                <a:latin typeface="Calibri"/>
                <a:cs typeface="Calibri"/>
              </a:rPr>
              <a:t> </a:t>
            </a:r>
            <a:r>
              <a:rPr sz="1400" dirty="0">
                <a:solidFill>
                  <a:srgbClr val="2E5496"/>
                </a:solidFill>
                <a:latin typeface="Calibri"/>
                <a:cs typeface="Calibri"/>
              </a:rPr>
              <a:t>сферы,</a:t>
            </a:r>
            <a:r>
              <a:rPr sz="1400" spc="-35" dirty="0">
                <a:solidFill>
                  <a:srgbClr val="2E5496"/>
                </a:solidFill>
                <a:latin typeface="Calibri"/>
                <a:cs typeface="Calibri"/>
              </a:rPr>
              <a:t> </a:t>
            </a:r>
            <a:r>
              <a:rPr sz="1400" dirty="0">
                <a:solidFill>
                  <a:srgbClr val="2E5496"/>
                </a:solidFill>
                <a:latin typeface="Calibri"/>
                <a:cs typeface="Calibri"/>
              </a:rPr>
              <a:t>в</a:t>
            </a:r>
            <a:r>
              <a:rPr sz="1400" spc="-45" dirty="0">
                <a:solidFill>
                  <a:srgbClr val="2E5496"/>
                </a:solidFill>
                <a:latin typeface="Calibri"/>
                <a:cs typeface="Calibri"/>
              </a:rPr>
              <a:t> </a:t>
            </a:r>
            <a:r>
              <a:rPr sz="1400" spc="-25" dirty="0">
                <a:solidFill>
                  <a:srgbClr val="2E5496"/>
                </a:solidFill>
                <a:latin typeface="Calibri"/>
                <a:cs typeface="Calibri"/>
              </a:rPr>
              <a:t>том </a:t>
            </a:r>
            <a:r>
              <a:rPr sz="1400" dirty="0">
                <a:solidFill>
                  <a:srgbClr val="2E5496"/>
                </a:solidFill>
                <a:latin typeface="Calibri"/>
                <a:cs typeface="Calibri"/>
              </a:rPr>
              <a:t>числе</a:t>
            </a:r>
            <a:r>
              <a:rPr sz="1400" spc="-50" dirty="0">
                <a:solidFill>
                  <a:srgbClr val="2E5496"/>
                </a:solidFill>
                <a:latin typeface="Calibri"/>
                <a:cs typeface="Calibri"/>
              </a:rPr>
              <a:t> </a:t>
            </a:r>
            <a:r>
              <a:rPr sz="1400" dirty="0">
                <a:solidFill>
                  <a:srgbClr val="2E5496"/>
                </a:solidFill>
                <a:latin typeface="Calibri"/>
                <a:cs typeface="Calibri"/>
              </a:rPr>
              <a:t>здравоохранения</a:t>
            </a:r>
            <a:r>
              <a:rPr sz="1400" spc="-35" dirty="0">
                <a:solidFill>
                  <a:srgbClr val="2E5496"/>
                </a:solidFill>
                <a:latin typeface="Calibri"/>
                <a:cs typeface="Calibri"/>
              </a:rPr>
              <a:t> </a:t>
            </a:r>
            <a:r>
              <a:rPr sz="1400" dirty="0">
                <a:solidFill>
                  <a:srgbClr val="2E5496"/>
                </a:solidFill>
                <a:latin typeface="Calibri"/>
                <a:cs typeface="Calibri"/>
              </a:rPr>
              <a:t>и</a:t>
            </a:r>
            <a:r>
              <a:rPr sz="1400" spc="-55" dirty="0">
                <a:solidFill>
                  <a:srgbClr val="2E5496"/>
                </a:solidFill>
                <a:latin typeface="Calibri"/>
                <a:cs typeface="Calibri"/>
              </a:rPr>
              <a:t> </a:t>
            </a:r>
            <a:r>
              <a:rPr sz="1400" dirty="0">
                <a:solidFill>
                  <a:srgbClr val="2E5496"/>
                </a:solidFill>
                <a:latin typeface="Calibri"/>
                <a:cs typeface="Calibri"/>
              </a:rPr>
              <a:t>образования,</a:t>
            </a:r>
            <a:r>
              <a:rPr sz="1400" spc="-40" dirty="0">
                <a:solidFill>
                  <a:srgbClr val="2E5496"/>
                </a:solidFill>
                <a:latin typeface="Calibri"/>
                <a:cs typeface="Calibri"/>
              </a:rPr>
              <a:t> </a:t>
            </a:r>
            <a:r>
              <a:rPr sz="1400" spc="-10" dirty="0">
                <a:solidFill>
                  <a:srgbClr val="2E5496"/>
                </a:solidFill>
                <a:latin typeface="Calibri"/>
                <a:cs typeface="Calibri"/>
              </a:rPr>
              <a:t>предполагающей автоматизацию</a:t>
            </a:r>
            <a:r>
              <a:rPr sz="1400" spc="-20" dirty="0">
                <a:solidFill>
                  <a:srgbClr val="2E5496"/>
                </a:solidFill>
                <a:latin typeface="Calibri"/>
                <a:cs typeface="Calibri"/>
              </a:rPr>
              <a:t> </a:t>
            </a:r>
            <a:r>
              <a:rPr sz="1400" dirty="0">
                <a:solidFill>
                  <a:srgbClr val="2E5496"/>
                </a:solidFill>
                <a:latin typeface="Calibri"/>
                <a:cs typeface="Calibri"/>
              </a:rPr>
              <a:t>большей</a:t>
            </a:r>
            <a:r>
              <a:rPr sz="1400" spc="-5" dirty="0">
                <a:solidFill>
                  <a:srgbClr val="2E5496"/>
                </a:solidFill>
                <a:latin typeface="Calibri"/>
                <a:cs typeface="Calibri"/>
              </a:rPr>
              <a:t> </a:t>
            </a:r>
            <a:r>
              <a:rPr sz="1400" dirty="0">
                <a:solidFill>
                  <a:srgbClr val="2E5496"/>
                </a:solidFill>
                <a:latin typeface="Calibri"/>
                <a:cs typeface="Calibri"/>
              </a:rPr>
              <a:t>части</a:t>
            </a:r>
            <a:r>
              <a:rPr sz="1400" spc="-20" dirty="0">
                <a:solidFill>
                  <a:srgbClr val="2E5496"/>
                </a:solidFill>
                <a:latin typeface="Calibri"/>
                <a:cs typeface="Calibri"/>
              </a:rPr>
              <a:t> </a:t>
            </a:r>
            <a:r>
              <a:rPr sz="1400" dirty="0">
                <a:solidFill>
                  <a:srgbClr val="2E5496"/>
                </a:solidFill>
                <a:latin typeface="Calibri"/>
                <a:cs typeface="Calibri"/>
              </a:rPr>
              <a:t>транзакций</a:t>
            </a:r>
            <a:r>
              <a:rPr sz="1400" spc="-10" dirty="0">
                <a:solidFill>
                  <a:srgbClr val="2E5496"/>
                </a:solidFill>
                <a:latin typeface="Calibri"/>
                <a:cs typeface="Calibri"/>
              </a:rPr>
              <a:t> </a:t>
            </a:r>
            <a:r>
              <a:rPr sz="1400" dirty="0">
                <a:solidFill>
                  <a:srgbClr val="2E5496"/>
                </a:solidFill>
                <a:latin typeface="Calibri"/>
                <a:cs typeface="Calibri"/>
              </a:rPr>
              <a:t>в</a:t>
            </a:r>
            <a:r>
              <a:rPr sz="1400" spc="-25" dirty="0">
                <a:solidFill>
                  <a:srgbClr val="2E5496"/>
                </a:solidFill>
                <a:latin typeface="Calibri"/>
                <a:cs typeface="Calibri"/>
              </a:rPr>
              <a:t> </a:t>
            </a:r>
            <a:r>
              <a:rPr sz="1400" spc="-10" dirty="0">
                <a:solidFill>
                  <a:srgbClr val="2E5496"/>
                </a:solidFill>
                <a:latin typeface="Calibri"/>
                <a:cs typeface="Calibri"/>
              </a:rPr>
              <a:t>рамках </a:t>
            </a:r>
            <a:r>
              <a:rPr sz="1400" dirty="0">
                <a:solidFill>
                  <a:srgbClr val="2E5496"/>
                </a:solidFill>
                <a:latin typeface="Calibri"/>
                <a:cs typeface="Calibri"/>
              </a:rPr>
              <a:t>единых</a:t>
            </a:r>
            <a:r>
              <a:rPr sz="1400" spc="-30" dirty="0">
                <a:solidFill>
                  <a:srgbClr val="2E5496"/>
                </a:solidFill>
                <a:latin typeface="Calibri"/>
                <a:cs typeface="Calibri"/>
              </a:rPr>
              <a:t> </a:t>
            </a:r>
            <a:r>
              <a:rPr sz="1400" dirty="0">
                <a:solidFill>
                  <a:srgbClr val="2E5496"/>
                </a:solidFill>
                <a:latin typeface="Calibri"/>
                <a:cs typeface="Calibri"/>
              </a:rPr>
              <a:t>отраслевых</a:t>
            </a:r>
            <a:r>
              <a:rPr sz="1400" spc="-25" dirty="0">
                <a:solidFill>
                  <a:srgbClr val="2E5496"/>
                </a:solidFill>
                <a:latin typeface="Calibri"/>
                <a:cs typeface="Calibri"/>
              </a:rPr>
              <a:t> </a:t>
            </a:r>
            <a:r>
              <a:rPr sz="1400" dirty="0">
                <a:solidFill>
                  <a:srgbClr val="2E5496"/>
                </a:solidFill>
                <a:latin typeface="Calibri"/>
                <a:cs typeface="Calibri"/>
              </a:rPr>
              <a:t>цифровых</a:t>
            </a:r>
            <a:r>
              <a:rPr sz="1400" spc="-30" dirty="0">
                <a:solidFill>
                  <a:srgbClr val="2E5496"/>
                </a:solidFill>
                <a:latin typeface="Calibri"/>
                <a:cs typeface="Calibri"/>
              </a:rPr>
              <a:t> </a:t>
            </a:r>
            <a:r>
              <a:rPr sz="1400" spc="-10" dirty="0">
                <a:solidFill>
                  <a:srgbClr val="2E5496"/>
                </a:solidFill>
                <a:latin typeface="Calibri"/>
                <a:cs typeface="Calibri"/>
              </a:rPr>
              <a:t>платформ</a:t>
            </a:r>
            <a:r>
              <a:rPr sz="1400" spc="-35" dirty="0">
                <a:solidFill>
                  <a:srgbClr val="2E5496"/>
                </a:solidFill>
                <a:latin typeface="Calibri"/>
                <a:cs typeface="Calibri"/>
              </a:rPr>
              <a:t> </a:t>
            </a:r>
            <a:r>
              <a:rPr sz="1400" dirty="0">
                <a:solidFill>
                  <a:srgbClr val="2E5496"/>
                </a:solidFill>
                <a:latin typeface="Calibri"/>
                <a:cs typeface="Calibri"/>
              </a:rPr>
              <a:t>и</a:t>
            </a:r>
            <a:r>
              <a:rPr sz="1400" spc="-45" dirty="0">
                <a:solidFill>
                  <a:srgbClr val="2E5496"/>
                </a:solidFill>
                <a:latin typeface="Calibri"/>
                <a:cs typeface="Calibri"/>
              </a:rPr>
              <a:t> </a:t>
            </a:r>
            <a:r>
              <a:rPr sz="1400" spc="-10" dirty="0">
                <a:solidFill>
                  <a:srgbClr val="2E5496"/>
                </a:solidFill>
                <a:latin typeface="Calibri"/>
                <a:cs typeface="Calibri"/>
              </a:rPr>
              <a:t>модели</a:t>
            </a:r>
            <a:endParaRPr sz="1400">
              <a:latin typeface="Calibri"/>
              <a:cs typeface="Calibri"/>
            </a:endParaRPr>
          </a:p>
          <a:p>
            <a:pPr marL="334645" marR="329565" indent="635" algn="ctr">
              <a:lnSpc>
                <a:spcPct val="100000"/>
              </a:lnSpc>
            </a:pPr>
            <a:r>
              <a:rPr sz="1400" dirty="0">
                <a:solidFill>
                  <a:srgbClr val="2E5496"/>
                </a:solidFill>
                <a:latin typeface="Calibri"/>
                <a:cs typeface="Calibri"/>
              </a:rPr>
              <a:t>управления</a:t>
            </a:r>
            <a:r>
              <a:rPr sz="1400" spc="-25" dirty="0">
                <a:solidFill>
                  <a:srgbClr val="2E5496"/>
                </a:solidFill>
                <a:latin typeface="Calibri"/>
                <a:cs typeface="Calibri"/>
              </a:rPr>
              <a:t> </a:t>
            </a:r>
            <a:r>
              <a:rPr sz="1400" dirty="0">
                <a:solidFill>
                  <a:srgbClr val="2E5496"/>
                </a:solidFill>
                <a:latin typeface="Calibri"/>
                <a:cs typeface="Calibri"/>
              </a:rPr>
              <a:t>на</a:t>
            </a:r>
            <a:r>
              <a:rPr sz="1400" spc="-40" dirty="0">
                <a:solidFill>
                  <a:srgbClr val="2E5496"/>
                </a:solidFill>
                <a:latin typeface="Calibri"/>
                <a:cs typeface="Calibri"/>
              </a:rPr>
              <a:t> </a:t>
            </a:r>
            <a:r>
              <a:rPr sz="1400" dirty="0">
                <a:solidFill>
                  <a:srgbClr val="2E5496"/>
                </a:solidFill>
                <a:latin typeface="Calibri"/>
                <a:cs typeface="Calibri"/>
              </a:rPr>
              <a:t>основе</a:t>
            </a:r>
            <a:r>
              <a:rPr sz="1400" spc="-45" dirty="0">
                <a:solidFill>
                  <a:srgbClr val="2E5496"/>
                </a:solidFill>
                <a:latin typeface="Calibri"/>
                <a:cs typeface="Calibri"/>
              </a:rPr>
              <a:t> </a:t>
            </a:r>
            <a:r>
              <a:rPr sz="1400" dirty="0">
                <a:solidFill>
                  <a:srgbClr val="2E5496"/>
                </a:solidFill>
                <a:latin typeface="Calibri"/>
                <a:cs typeface="Calibri"/>
              </a:rPr>
              <a:t>данных</a:t>
            </a:r>
            <a:r>
              <a:rPr sz="1400" spc="-20" dirty="0">
                <a:solidFill>
                  <a:srgbClr val="2E5496"/>
                </a:solidFill>
                <a:latin typeface="Calibri"/>
                <a:cs typeface="Calibri"/>
              </a:rPr>
              <a:t> </a:t>
            </a:r>
            <a:r>
              <a:rPr sz="1400" dirty="0">
                <a:solidFill>
                  <a:srgbClr val="2E5496"/>
                </a:solidFill>
                <a:latin typeface="Calibri"/>
                <a:cs typeface="Calibri"/>
              </a:rPr>
              <a:t>с</a:t>
            </a:r>
            <a:r>
              <a:rPr sz="1400" spc="-50" dirty="0">
                <a:solidFill>
                  <a:srgbClr val="2E5496"/>
                </a:solidFill>
                <a:latin typeface="Calibri"/>
                <a:cs typeface="Calibri"/>
              </a:rPr>
              <a:t> </a:t>
            </a:r>
            <a:r>
              <a:rPr sz="1400" dirty="0">
                <a:solidFill>
                  <a:srgbClr val="2E5496"/>
                </a:solidFill>
                <a:latin typeface="Calibri"/>
                <a:cs typeface="Calibri"/>
              </a:rPr>
              <a:t>учетом</a:t>
            </a:r>
            <a:r>
              <a:rPr sz="1400" spc="-35" dirty="0">
                <a:solidFill>
                  <a:srgbClr val="2E5496"/>
                </a:solidFill>
                <a:latin typeface="Calibri"/>
                <a:cs typeface="Calibri"/>
              </a:rPr>
              <a:t> </a:t>
            </a:r>
            <a:r>
              <a:rPr sz="1400" spc="-10" dirty="0">
                <a:solidFill>
                  <a:srgbClr val="2E5496"/>
                </a:solidFill>
                <a:latin typeface="Calibri"/>
                <a:cs typeface="Calibri"/>
              </a:rPr>
              <a:t>ускоренного </a:t>
            </a:r>
            <a:r>
              <a:rPr sz="1400" dirty="0">
                <a:solidFill>
                  <a:srgbClr val="2E5496"/>
                </a:solidFill>
                <a:latin typeface="Calibri"/>
                <a:cs typeface="Calibri"/>
              </a:rPr>
              <a:t>внедрения</a:t>
            </a:r>
            <a:r>
              <a:rPr sz="1400" spc="-35" dirty="0">
                <a:solidFill>
                  <a:srgbClr val="2E5496"/>
                </a:solidFill>
                <a:latin typeface="Calibri"/>
                <a:cs typeface="Calibri"/>
              </a:rPr>
              <a:t> </a:t>
            </a:r>
            <a:r>
              <a:rPr sz="1400" spc="-10" dirty="0">
                <a:solidFill>
                  <a:srgbClr val="2E5496"/>
                </a:solidFill>
                <a:latin typeface="Calibri"/>
                <a:cs typeface="Calibri"/>
              </a:rPr>
              <a:t>технологий</a:t>
            </a:r>
            <a:r>
              <a:rPr sz="1400" spc="-40" dirty="0">
                <a:solidFill>
                  <a:srgbClr val="2E5496"/>
                </a:solidFill>
                <a:latin typeface="Calibri"/>
                <a:cs typeface="Calibri"/>
              </a:rPr>
              <a:t> </a:t>
            </a:r>
            <a:r>
              <a:rPr sz="1400" dirty="0">
                <a:solidFill>
                  <a:srgbClr val="2E5496"/>
                </a:solidFill>
                <a:latin typeface="Calibri"/>
                <a:cs typeface="Calibri"/>
              </a:rPr>
              <a:t>обработки</a:t>
            </a:r>
            <a:r>
              <a:rPr sz="1400" spc="-35" dirty="0">
                <a:solidFill>
                  <a:srgbClr val="2E5496"/>
                </a:solidFill>
                <a:latin typeface="Calibri"/>
                <a:cs typeface="Calibri"/>
              </a:rPr>
              <a:t> </a:t>
            </a:r>
            <a:r>
              <a:rPr sz="1400" dirty="0">
                <a:solidFill>
                  <a:srgbClr val="2E5496"/>
                </a:solidFill>
                <a:latin typeface="Calibri"/>
                <a:cs typeface="Calibri"/>
              </a:rPr>
              <a:t>больших</a:t>
            </a:r>
            <a:r>
              <a:rPr sz="1400" spc="-25" dirty="0">
                <a:solidFill>
                  <a:srgbClr val="2E5496"/>
                </a:solidFill>
                <a:latin typeface="Calibri"/>
                <a:cs typeface="Calibri"/>
              </a:rPr>
              <a:t> </a:t>
            </a:r>
            <a:r>
              <a:rPr sz="1400" spc="-10" dirty="0">
                <a:solidFill>
                  <a:srgbClr val="2E5496"/>
                </a:solidFill>
                <a:latin typeface="Calibri"/>
                <a:cs typeface="Calibri"/>
              </a:rPr>
              <a:t>объемов </a:t>
            </a:r>
            <a:r>
              <a:rPr sz="1400" dirty="0">
                <a:solidFill>
                  <a:srgbClr val="2E5496"/>
                </a:solidFill>
                <a:latin typeface="Calibri"/>
                <a:cs typeface="Calibri"/>
              </a:rPr>
              <a:t>данных,</a:t>
            </a:r>
            <a:r>
              <a:rPr sz="1400" spc="-30" dirty="0">
                <a:solidFill>
                  <a:srgbClr val="2E5496"/>
                </a:solidFill>
                <a:latin typeface="Calibri"/>
                <a:cs typeface="Calibri"/>
              </a:rPr>
              <a:t> </a:t>
            </a:r>
            <a:r>
              <a:rPr sz="1400" dirty="0">
                <a:solidFill>
                  <a:srgbClr val="2E5496"/>
                </a:solidFill>
                <a:latin typeface="Calibri"/>
                <a:cs typeface="Calibri"/>
              </a:rPr>
              <a:t>машинного</a:t>
            </a:r>
            <a:r>
              <a:rPr sz="1400" spc="-40" dirty="0">
                <a:solidFill>
                  <a:srgbClr val="2E5496"/>
                </a:solidFill>
                <a:latin typeface="Calibri"/>
                <a:cs typeface="Calibri"/>
              </a:rPr>
              <a:t> </a:t>
            </a:r>
            <a:r>
              <a:rPr sz="1400" dirty="0">
                <a:solidFill>
                  <a:srgbClr val="2E5496"/>
                </a:solidFill>
                <a:latin typeface="Calibri"/>
                <a:cs typeface="Calibri"/>
              </a:rPr>
              <a:t>обучения</a:t>
            </a:r>
            <a:r>
              <a:rPr sz="1400" spc="-30" dirty="0">
                <a:solidFill>
                  <a:srgbClr val="2E5496"/>
                </a:solidFill>
                <a:latin typeface="Calibri"/>
                <a:cs typeface="Calibri"/>
              </a:rPr>
              <a:t> </a:t>
            </a:r>
            <a:r>
              <a:rPr sz="1400" dirty="0">
                <a:solidFill>
                  <a:srgbClr val="2E5496"/>
                </a:solidFill>
                <a:latin typeface="Calibri"/>
                <a:cs typeface="Calibri"/>
              </a:rPr>
              <a:t>и</a:t>
            </a:r>
            <a:r>
              <a:rPr sz="1400" spc="-50" dirty="0">
                <a:solidFill>
                  <a:srgbClr val="2E5496"/>
                </a:solidFill>
                <a:latin typeface="Calibri"/>
                <a:cs typeface="Calibri"/>
              </a:rPr>
              <a:t> </a:t>
            </a:r>
            <a:r>
              <a:rPr sz="1400" spc="-10" dirty="0">
                <a:solidFill>
                  <a:srgbClr val="2E5496"/>
                </a:solidFill>
                <a:latin typeface="Calibri"/>
                <a:cs typeface="Calibri"/>
              </a:rPr>
              <a:t>искусственного</a:t>
            </a:r>
            <a:endParaRPr sz="1400">
              <a:latin typeface="Calibri"/>
              <a:cs typeface="Calibri"/>
            </a:endParaRPr>
          </a:p>
          <a:p>
            <a:pPr marL="1067435" algn="ctr">
              <a:lnSpc>
                <a:spcPct val="100000"/>
              </a:lnSpc>
              <a:spcBef>
                <a:spcPts val="5"/>
              </a:spcBef>
              <a:tabLst>
                <a:tab pos="2912110" algn="l"/>
              </a:tabLst>
            </a:pPr>
            <a:r>
              <a:rPr sz="1400" spc="-10" dirty="0">
                <a:solidFill>
                  <a:srgbClr val="2E5496"/>
                </a:solidFill>
                <a:latin typeface="Calibri"/>
                <a:cs typeface="Calibri"/>
              </a:rPr>
              <a:t>интеллекта</a:t>
            </a:r>
            <a:r>
              <a:rPr sz="1400" dirty="0">
                <a:solidFill>
                  <a:srgbClr val="2E5496"/>
                </a:solidFill>
                <a:latin typeface="Calibri"/>
                <a:cs typeface="Calibri"/>
              </a:rPr>
              <a:t>	</a:t>
            </a:r>
            <a:r>
              <a:rPr sz="1800" spc="-75" baseline="6944" dirty="0">
                <a:solidFill>
                  <a:srgbClr val="888888"/>
                </a:solidFill>
                <a:latin typeface="Calibri"/>
                <a:cs typeface="Calibri"/>
              </a:rPr>
              <a:t>7</a:t>
            </a:r>
            <a:endParaRPr sz="1800" baseline="6944">
              <a:latin typeface="Calibri"/>
              <a:cs typeface="Calibri"/>
            </a:endParaRPr>
          </a:p>
        </p:txBody>
      </p:sp>
      <p:sp>
        <p:nvSpPr>
          <p:cNvPr id="3" name="object 3"/>
          <p:cNvSpPr/>
          <p:nvPr/>
        </p:nvSpPr>
        <p:spPr>
          <a:xfrm>
            <a:off x="129920" y="693801"/>
            <a:ext cx="4679315" cy="0"/>
          </a:xfrm>
          <a:custGeom>
            <a:avLst/>
            <a:gdLst/>
            <a:ahLst/>
            <a:cxnLst/>
            <a:rect l="l" t="t" r="r" b="b"/>
            <a:pathLst>
              <a:path w="4679315">
                <a:moveTo>
                  <a:pt x="0" y="0"/>
                </a:moveTo>
                <a:lnTo>
                  <a:pt x="4679315" y="0"/>
                </a:lnTo>
              </a:path>
            </a:pathLst>
          </a:custGeom>
          <a:ln w="25146">
            <a:solidFill>
              <a:srgbClr val="404684"/>
            </a:solidFill>
          </a:ln>
        </p:spPr>
        <p:txBody>
          <a:bodyPr wrap="square" lIns="0" tIns="0" rIns="0" bIns="0" rtlCol="0"/>
          <a:lstStyle/>
          <a:p>
            <a:endParaRPr/>
          </a:p>
        </p:txBody>
      </p:sp>
      <p:sp>
        <p:nvSpPr>
          <p:cNvPr id="4" name="object 4"/>
          <p:cNvSpPr txBox="1"/>
          <p:nvPr/>
        </p:nvSpPr>
        <p:spPr>
          <a:xfrm>
            <a:off x="179070" y="845058"/>
            <a:ext cx="2173605" cy="1092835"/>
          </a:xfrm>
          <a:prstGeom prst="rect">
            <a:avLst/>
          </a:prstGeom>
          <a:solidFill>
            <a:srgbClr val="404684"/>
          </a:solidFill>
          <a:ln w="3175">
            <a:solidFill>
              <a:srgbClr val="404684"/>
            </a:solidFill>
          </a:ln>
        </p:spPr>
        <p:txBody>
          <a:bodyPr vert="horz" wrap="square" lIns="0" tIns="55880" rIns="0" bIns="0" rtlCol="0">
            <a:spAutoFit/>
          </a:bodyPr>
          <a:lstStyle/>
          <a:p>
            <a:pPr>
              <a:lnSpc>
                <a:spcPct val="100000"/>
              </a:lnSpc>
              <a:spcBef>
                <a:spcPts val="440"/>
              </a:spcBef>
            </a:pPr>
            <a:endParaRPr sz="1600">
              <a:latin typeface="Times New Roman"/>
              <a:cs typeface="Times New Roman"/>
            </a:endParaRPr>
          </a:p>
          <a:p>
            <a:pPr marL="379095" marR="177165" indent="-195580">
              <a:lnSpc>
                <a:spcPct val="100000"/>
              </a:lnSpc>
            </a:pPr>
            <a:r>
              <a:rPr sz="1600" b="1" dirty="0">
                <a:solidFill>
                  <a:srgbClr val="FFFFFF"/>
                </a:solidFill>
                <a:latin typeface="Calibri"/>
                <a:cs typeface="Calibri"/>
              </a:rPr>
              <a:t>Продолжительная</a:t>
            </a:r>
            <a:r>
              <a:rPr sz="1600" b="1" spc="-40" dirty="0">
                <a:solidFill>
                  <a:srgbClr val="FFFFFF"/>
                </a:solidFill>
                <a:latin typeface="Calibri"/>
                <a:cs typeface="Calibri"/>
              </a:rPr>
              <a:t> </a:t>
            </a:r>
            <a:r>
              <a:rPr sz="1600" b="1" spc="-50" dirty="0">
                <a:solidFill>
                  <a:srgbClr val="FFFFFF"/>
                </a:solidFill>
                <a:latin typeface="Calibri"/>
                <a:cs typeface="Calibri"/>
              </a:rPr>
              <a:t>и </a:t>
            </a:r>
            <a:r>
              <a:rPr sz="1600" b="1" dirty="0">
                <a:solidFill>
                  <a:srgbClr val="FFFFFF"/>
                </a:solidFill>
                <a:latin typeface="Calibri"/>
                <a:cs typeface="Calibri"/>
              </a:rPr>
              <a:t>активная</a:t>
            </a:r>
            <a:r>
              <a:rPr sz="1600" b="1" spc="-55" dirty="0">
                <a:solidFill>
                  <a:srgbClr val="FFFFFF"/>
                </a:solidFill>
                <a:latin typeface="Calibri"/>
                <a:cs typeface="Calibri"/>
              </a:rPr>
              <a:t> </a:t>
            </a:r>
            <a:r>
              <a:rPr sz="1600" b="1" spc="-20" dirty="0">
                <a:solidFill>
                  <a:srgbClr val="FFFFFF"/>
                </a:solidFill>
                <a:latin typeface="Calibri"/>
                <a:cs typeface="Calibri"/>
              </a:rPr>
              <a:t>жизнь</a:t>
            </a:r>
            <a:endParaRPr sz="1600">
              <a:latin typeface="Calibri"/>
              <a:cs typeface="Calibri"/>
            </a:endParaRPr>
          </a:p>
        </p:txBody>
      </p:sp>
      <p:sp>
        <p:nvSpPr>
          <p:cNvPr id="5" name="object 5"/>
          <p:cNvSpPr txBox="1"/>
          <p:nvPr/>
        </p:nvSpPr>
        <p:spPr>
          <a:xfrm>
            <a:off x="183642" y="2029205"/>
            <a:ext cx="2173605" cy="1092835"/>
          </a:xfrm>
          <a:prstGeom prst="rect">
            <a:avLst/>
          </a:prstGeom>
          <a:solidFill>
            <a:srgbClr val="404684"/>
          </a:solidFill>
          <a:ln w="3175">
            <a:solidFill>
              <a:srgbClr val="404684"/>
            </a:solidFill>
          </a:ln>
        </p:spPr>
        <p:txBody>
          <a:bodyPr vert="horz" wrap="square" lIns="0" tIns="177800" rIns="0" bIns="0" rtlCol="0">
            <a:spAutoFit/>
          </a:bodyPr>
          <a:lstStyle/>
          <a:p>
            <a:pPr>
              <a:lnSpc>
                <a:spcPct val="100000"/>
              </a:lnSpc>
              <a:spcBef>
                <a:spcPts val="1400"/>
              </a:spcBef>
            </a:pPr>
            <a:endParaRPr sz="1600">
              <a:latin typeface="Times New Roman"/>
              <a:cs typeface="Times New Roman"/>
            </a:endParaRPr>
          </a:p>
          <a:p>
            <a:pPr algn="ctr">
              <a:lnSpc>
                <a:spcPct val="100000"/>
              </a:lnSpc>
            </a:pPr>
            <a:r>
              <a:rPr sz="1600" b="1" spc="-10" dirty="0">
                <a:solidFill>
                  <a:srgbClr val="FFFFFF"/>
                </a:solidFill>
                <a:latin typeface="Calibri"/>
                <a:cs typeface="Calibri"/>
              </a:rPr>
              <a:t>Семья</a:t>
            </a:r>
            <a:endParaRPr sz="1600">
              <a:latin typeface="Calibri"/>
              <a:cs typeface="Calibri"/>
            </a:endParaRPr>
          </a:p>
        </p:txBody>
      </p:sp>
      <p:sp>
        <p:nvSpPr>
          <p:cNvPr id="6" name="object 6"/>
          <p:cNvSpPr txBox="1"/>
          <p:nvPr/>
        </p:nvSpPr>
        <p:spPr>
          <a:xfrm>
            <a:off x="190119" y="3219830"/>
            <a:ext cx="2160270" cy="1080135"/>
          </a:xfrm>
          <a:prstGeom prst="rect">
            <a:avLst/>
          </a:prstGeom>
          <a:solidFill>
            <a:srgbClr val="00AFEF"/>
          </a:solidFill>
          <a:ln w="12953">
            <a:solidFill>
              <a:srgbClr val="404684"/>
            </a:solidFill>
          </a:ln>
        </p:spPr>
        <p:txBody>
          <a:bodyPr vert="horz" wrap="square" lIns="0" tIns="170815" rIns="0" bIns="0" rtlCol="0">
            <a:spAutoFit/>
          </a:bodyPr>
          <a:lstStyle/>
          <a:p>
            <a:pPr>
              <a:lnSpc>
                <a:spcPct val="100000"/>
              </a:lnSpc>
              <a:spcBef>
                <a:spcPts val="1345"/>
              </a:spcBef>
            </a:pPr>
            <a:endParaRPr sz="1600">
              <a:latin typeface="Times New Roman"/>
              <a:cs typeface="Times New Roman"/>
            </a:endParaRPr>
          </a:p>
          <a:p>
            <a:pPr marL="283845">
              <a:lnSpc>
                <a:spcPct val="100000"/>
              </a:lnSpc>
              <a:spcBef>
                <a:spcPts val="5"/>
              </a:spcBef>
            </a:pPr>
            <a:r>
              <a:rPr sz="1600" b="1" dirty="0">
                <a:solidFill>
                  <a:srgbClr val="FFFFFF"/>
                </a:solidFill>
                <a:latin typeface="Calibri"/>
                <a:cs typeface="Calibri"/>
              </a:rPr>
              <a:t>Молодежь</a:t>
            </a:r>
            <a:r>
              <a:rPr sz="1600" b="1" spc="-25" dirty="0">
                <a:solidFill>
                  <a:srgbClr val="FFFFFF"/>
                </a:solidFill>
                <a:latin typeface="Calibri"/>
                <a:cs typeface="Calibri"/>
              </a:rPr>
              <a:t> </a:t>
            </a:r>
            <a:r>
              <a:rPr sz="1600" b="1" dirty="0">
                <a:solidFill>
                  <a:srgbClr val="FFFFFF"/>
                </a:solidFill>
                <a:latin typeface="Calibri"/>
                <a:cs typeface="Calibri"/>
              </a:rPr>
              <a:t>и</a:t>
            </a:r>
            <a:r>
              <a:rPr sz="1600" b="1" spc="-10" dirty="0">
                <a:solidFill>
                  <a:srgbClr val="FFFFFF"/>
                </a:solidFill>
                <a:latin typeface="Calibri"/>
                <a:cs typeface="Calibri"/>
              </a:rPr>
              <a:t> </a:t>
            </a:r>
            <a:r>
              <a:rPr sz="1600" b="1" spc="-20" dirty="0">
                <a:solidFill>
                  <a:srgbClr val="FFFFFF"/>
                </a:solidFill>
                <a:latin typeface="Calibri"/>
                <a:cs typeface="Calibri"/>
              </a:rPr>
              <a:t>дети</a:t>
            </a:r>
            <a:endParaRPr sz="1600">
              <a:latin typeface="Calibri"/>
              <a:cs typeface="Calibri"/>
            </a:endParaRPr>
          </a:p>
        </p:txBody>
      </p:sp>
      <p:sp>
        <p:nvSpPr>
          <p:cNvPr id="7" name="object 7"/>
          <p:cNvSpPr/>
          <p:nvPr/>
        </p:nvSpPr>
        <p:spPr>
          <a:xfrm>
            <a:off x="190119" y="4403978"/>
            <a:ext cx="2160270" cy="1080135"/>
          </a:xfrm>
          <a:custGeom>
            <a:avLst/>
            <a:gdLst/>
            <a:ahLst/>
            <a:cxnLst/>
            <a:rect l="l" t="t" r="r" b="b"/>
            <a:pathLst>
              <a:path w="2160270" h="1080135">
                <a:moveTo>
                  <a:pt x="0" y="1079754"/>
                </a:moveTo>
                <a:lnTo>
                  <a:pt x="2160270" y="1079754"/>
                </a:lnTo>
                <a:lnTo>
                  <a:pt x="2160270" y="0"/>
                </a:lnTo>
                <a:lnTo>
                  <a:pt x="0" y="0"/>
                </a:lnTo>
                <a:lnTo>
                  <a:pt x="0" y="1079754"/>
                </a:lnTo>
                <a:close/>
              </a:path>
            </a:pathLst>
          </a:custGeom>
          <a:ln w="12953">
            <a:solidFill>
              <a:srgbClr val="404684"/>
            </a:solidFill>
          </a:ln>
        </p:spPr>
        <p:txBody>
          <a:bodyPr wrap="square" lIns="0" tIns="0" rIns="0" bIns="0" rtlCol="0"/>
          <a:lstStyle/>
          <a:p>
            <a:endParaRPr/>
          </a:p>
        </p:txBody>
      </p:sp>
      <p:sp>
        <p:nvSpPr>
          <p:cNvPr id="8" name="object 8"/>
          <p:cNvSpPr txBox="1"/>
          <p:nvPr/>
        </p:nvSpPr>
        <p:spPr>
          <a:xfrm>
            <a:off x="183642" y="4397502"/>
            <a:ext cx="2173605" cy="1092835"/>
          </a:xfrm>
          <a:prstGeom prst="rect">
            <a:avLst/>
          </a:prstGeom>
          <a:solidFill>
            <a:srgbClr val="404684"/>
          </a:solidFill>
        </p:spPr>
        <p:txBody>
          <a:bodyPr vert="horz" wrap="square" lIns="0" tIns="177800" rIns="0" bIns="0" rtlCol="0">
            <a:spAutoFit/>
          </a:bodyPr>
          <a:lstStyle/>
          <a:p>
            <a:pPr>
              <a:lnSpc>
                <a:spcPct val="100000"/>
              </a:lnSpc>
              <a:spcBef>
                <a:spcPts val="1400"/>
              </a:spcBef>
            </a:pPr>
            <a:endParaRPr sz="1600">
              <a:latin typeface="Times New Roman"/>
              <a:cs typeface="Times New Roman"/>
            </a:endParaRPr>
          </a:p>
          <a:p>
            <a:pPr algn="ctr">
              <a:lnSpc>
                <a:spcPct val="100000"/>
              </a:lnSpc>
            </a:pPr>
            <a:r>
              <a:rPr sz="1600" b="1" spc="-10" dirty="0">
                <a:solidFill>
                  <a:srgbClr val="FFFFFF"/>
                </a:solidFill>
                <a:latin typeface="Calibri"/>
                <a:cs typeface="Calibri"/>
              </a:rPr>
              <a:t>Кадры</a:t>
            </a:r>
            <a:endParaRPr sz="1600">
              <a:latin typeface="Calibri"/>
              <a:cs typeface="Calibri"/>
            </a:endParaRPr>
          </a:p>
        </p:txBody>
      </p:sp>
      <p:sp>
        <p:nvSpPr>
          <p:cNvPr id="9" name="object 9"/>
          <p:cNvSpPr txBox="1"/>
          <p:nvPr/>
        </p:nvSpPr>
        <p:spPr>
          <a:xfrm>
            <a:off x="5135117" y="2029205"/>
            <a:ext cx="2173605" cy="1092835"/>
          </a:xfrm>
          <a:prstGeom prst="rect">
            <a:avLst/>
          </a:prstGeom>
          <a:solidFill>
            <a:srgbClr val="404684"/>
          </a:solidFill>
          <a:ln w="3175">
            <a:solidFill>
              <a:srgbClr val="404684"/>
            </a:solidFill>
          </a:ln>
        </p:spPr>
        <p:txBody>
          <a:bodyPr vert="horz" wrap="square" lIns="0" tIns="55880" rIns="0" bIns="0" rtlCol="0">
            <a:spAutoFit/>
          </a:bodyPr>
          <a:lstStyle/>
          <a:p>
            <a:pPr>
              <a:lnSpc>
                <a:spcPct val="100000"/>
              </a:lnSpc>
              <a:spcBef>
                <a:spcPts val="440"/>
              </a:spcBef>
            </a:pPr>
            <a:endParaRPr sz="1600">
              <a:latin typeface="Times New Roman"/>
              <a:cs typeface="Times New Roman"/>
            </a:endParaRPr>
          </a:p>
          <a:p>
            <a:pPr marL="104775" marR="99695" indent="385445">
              <a:lnSpc>
                <a:spcPct val="100000"/>
              </a:lnSpc>
            </a:pPr>
            <a:r>
              <a:rPr sz="1600" b="1" spc="-10" dirty="0">
                <a:solidFill>
                  <a:srgbClr val="FFFFFF"/>
                </a:solidFill>
                <a:latin typeface="Calibri"/>
                <a:cs typeface="Calibri"/>
              </a:rPr>
              <a:t>Эффективная транспортная</a:t>
            </a:r>
            <a:r>
              <a:rPr sz="1600" b="1" spc="-25" dirty="0">
                <a:solidFill>
                  <a:srgbClr val="FFFFFF"/>
                </a:solidFill>
                <a:latin typeface="Calibri"/>
                <a:cs typeface="Calibri"/>
              </a:rPr>
              <a:t> </a:t>
            </a:r>
            <a:r>
              <a:rPr sz="1600" b="1" spc="-10" dirty="0">
                <a:solidFill>
                  <a:srgbClr val="FFFFFF"/>
                </a:solidFill>
                <a:latin typeface="Calibri"/>
                <a:cs typeface="Calibri"/>
              </a:rPr>
              <a:t>система</a:t>
            </a:r>
            <a:endParaRPr sz="1600">
              <a:latin typeface="Calibri"/>
              <a:cs typeface="Calibri"/>
            </a:endParaRPr>
          </a:p>
        </p:txBody>
      </p:sp>
      <p:sp>
        <p:nvSpPr>
          <p:cNvPr id="10" name="object 10"/>
          <p:cNvSpPr txBox="1"/>
          <p:nvPr/>
        </p:nvSpPr>
        <p:spPr>
          <a:xfrm>
            <a:off x="5135117" y="845058"/>
            <a:ext cx="2173605" cy="1092835"/>
          </a:xfrm>
          <a:prstGeom prst="rect">
            <a:avLst/>
          </a:prstGeom>
          <a:solidFill>
            <a:srgbClr val="404684"/>
          </a:solidFill>
          <a:ln w="3175">
            <a:solidFill>
              <a:srgbClr val="404684"/>
            </a:solidFill>
          </a:ln>
        </p:spPr>
        <p:txBody>
          <a:bodyPr vert="horz" wrap="square" lIns="0" tIns="55880" rIns="0" bIns="0" rtlCol="0">
            <a:spAutoFit/>
          </a:bodyPr>
          <a:lstStyle/>
          <a:p>
            <a:pPr>
              <a:lnSpc>
                <a:spcPct val="100000"/>
              </a:lnSpc>
              <a:spcBef>
                <a:spcPts val="440"/>
              </a:spcBef>
            </a:pPr>
            <a:endParaRPr sz="1600">
              <a:latin typeface="Times New Roman"/>
              <a:cs typeface="Times New Roman"/>
            </a:endParaRPr>
          </a:p>
          <a:p>
            <a:pPr marL="798195" marR="168910" indent="-621030">
              <a:lnSpc>
                <a:spcPct val="100000"/>
              </a:lnSpc>
            </a:pPr>
            <a:r>
              <a:rPr sz="1600" b="1" dirty="0">
                <a:solidFill>
                  <a:srgbClr val="FFFFFF"/>
                </a:solidFill>
                <a:latin typeface="Calibri"/>
                <a:cs typeface="Calibri"/>
              </a:rPr>
              <a:t>Инфраструктура</a:t>
            </a:r>
            <a:r>
              <a:rPr sz="1600" b="1" spc="-45" dirty="0">
                <a:solidFill>
                  <a:srgbClr val="FFFFFF"/>
                </a:solidFill>
                <a:latin typeface="Calibri"/>
                <a:cs typeface="Calibri"/>
              </a:rPr>
              <a:t> </a:t>
            </a:r>
            <a:r>
              <a:rPr sz="1600" b="1" spc="-25" dirty="0">
                <a:solidFill>
                  <a:srgbClr val="FFFFFF"/>
                </a:solidFill>
                <a:latin typeface="Calibri"/>
                <a:cs typeface="Calibri"/>
              </a:rPr>
              <a:t>для </a:t>
            </a:r>
            <a:r>
              <a:rPr sz="1600" b="1" spc="-10" dirty="0">
                <a:solidFill>
                  <a:srgbClr val="FFFFFF"/>
                </a:solidFill>
                <a:latin typeface="Calibri"/>
                <a:cs typeface="Calibri"/>
              </a:rPr>
              <a:t>жизни</a:t>
            </a:r>
            <a:endParaRPr sz="1600">
              <a:latin typeface="Calibri"/>
              <a:cs typeface="Calibri"/>
            </a:endParaRPr>
          </a:p>
        </p:txBody>
      </p:sp>
      <p:sp>
        <p:nvSpPr>
          <p:cNvPr id="11" name="object 11"/>
          <p:cNvSpPr txBox="1"/>
          <p:nvPr/>
        </p:nvSpPr>
        <p:spPr>
          <a:xfrm>
            <a:off x="7491983" y="854963"/>
            <a:ext cx="2172970" cy="1092835"/>
          </a:xfrm>
          <a:prstGeom prst="rect">
            <a:avLst/>
          </a:prstGeom>
          <a:solidFill>
            <a:srgbClr val="404684"/>
          </a:solidFill>
          <a:ln w="3175">
            <a:solidFill>
              <a:srgbClr val="404684"/>
            </a:solidFill>
          </a:ln>
        </p:spPr>
        <p:txBody>
          <a:bodyPr vert="horz" wrap="square" lIns="0" tIns="167640" rIns="0" bIns="0" rtlCol="0">
            <a:spAutoFit/>
          </a:bodyPr>
          <a:lstStyle/>
          <a:p>
            <a:pPr marL="476250" marR="467359" indent="-1905" algn="ctr">
              <a:lnSpc>
                <a:spcPct val="100000"/>
              </a:lnSpc>
              <a:spcBef>
                <a:spcPts val="1320"/>
              </a:spcBef>
            </a:pPr>
            <a:r>
              <a:rPr sz="1600" b="1" spc="-10" dirty="0">
                <a:solidFill>
                  <a:srgbClr val="FFFFFF"/>
                </a:solidFill>
                <a:latin typeface="Calibri"/>
                <a:cs typeface="Calibri"/>
              </a:rPr>
              <a:t>Беспилотные авиационные системы</a:t>
            </a:r>
            <a:endParaRPr sz="1600">
              <a:latin typeface="Calibri"/>
              <a:cs typeface="Calibri"/>
            </a:endParaRPr>
          </a:p>
        </p:txBody>
      </p:sp>
      <p:sp>
        <p:nvSpPr>
          <p:cNvPr id="12" name="object 12"/>
          <p:cNvSpPr txBox="1">
            <a:spLocks noGrp="1"/>
          </p:cNvSpPr>
          <p:nvPr>
            <p:ph type="title"/>
          </p:nvPr>
        </p:nvSpPr>
        <p:spPr>
          <a:xfrm>
            <a:off x="370331" y="178308"/>
            <a:ext cx="388048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04684"/>
                </a:solidFill>
                <a:latin typeface="Calibri"/>
                <a:cs typeface="Calibri"/>
              </a:rPr>
              <a:t>НАЦИОНАЛЬНЫЕ</a:t>
            </a:r>
            <a:r>
              <a:rPr sz="1800" spc="-35" dirty="0">
                <a:solidFill>
                  <a:srgbClr val="404684"/>
                </a:solidFill>
                <a:latin typeface="Calibri"/>
                <a:cs typeface="Calibri"/>
              </a:rPr>
              <a:t> </a:t>
            </a:r>
            <a:r>
              <a:rPr sz="1800" dirty="0">
                <a:solidFill>
                  <a:srgbClr val="404684"/>
                </a:solidFill>
                <a:latin typeface="Calibri"/>
                <a:cs typeface="Calibri"/>
              </a:rPr>
              <a:t>ПРОЕКТЫ</a:t>
            </a:r>
            <a:r>
              <a:rPr sz="1800" spc="-20" dirty="0">
                <a:solidFill>
                  <a:srgbClr val="404684"/>
                </a:solidFill>
                <a:latin typeface="Calibri"/>
                <a:cs typeface="Calibri"/>
              </a:rPr>
              <a:t> </a:t>
            </a:r>
            <a:r>
              <a:rPr sz="1800" spc="-10" dirty="0">
                <a:solidFill>
                  <a:srgbClr val="404684"/>
                </a:solidFill>
                <a:latin typeface="Calibri"/>
                <a:cs typeface="Calibri"/>
              </a:rPr>
              <a:t>(2025-2030)</a:t>
            </a:r>
            <a:endParaRPr sz="1800">
              <a:latin typeface="Calibri"/>
              <a:cs typeface="Calibri"/>
            </a:endParaRPr>
          </a:p>
        </p:txBody>
      </p:sp>
      <p:sp>
        <p:nvSpPr>
          <p:cNvPr id="13" name="object 13"/>
          <p:cNvSpPr txBox="1"/>
          <p:nvPr/>
        </p:nvSpPr>
        <p:spPr>
          <a:xfrm>
            <a:off x="5135117" y="3213354"/>
            <a:ext cx="2173605" cy="1092835"/>
          </a:xfrm>
          <a:prstGeom prst="rect">
            <a:avLst/>
          </a:prstGeom>
          <a:solidFill>
            <a:srgbClr val="404684"/>
          </a:solidFill>
          <a:ln w="3175">
            <a:solidFill>
              <a:srgbClr val="404684"/>
            </a:solidFill>
          </a:ln>
        </p:spPr>
        <p:txBody>
          <a:bodyPr vert="horz" wrap="square" lIns="0" tIns="55880" rIns="0" bIns="0" rtlCol="0">
            <a:spAutoFit/>
          </a:bodyPr>
          <a:lstStyle/>
          <a:p>
            <a:pPr>
              <a:lnSpc>
                <a:spcPct val="100000"/>
              </a:lnSpc>
              <a:spcBef>
                <a:spcPts val="440"/>
              </a:spcBef>
            </a:pPr>
            <a:endParaRPr sz="1600">
              <a:latin typeface="Times New Roman"/>
              <a:cs typeface="Times New Roman"/>
            </a:endParaRPr>
          </a:p>
          <a:p>
            <a:pPr marL="469900" marR="419734" indent="-43815">
              <a:lnSpc>
                <a:spcPct val="100000"/>
              </a:lnSpc>
            </a:pPr>
            <a:r>
              <a:rPr sz="1600" b="1" spc="-10" dirty="0">
                <a:solidFill>
                  <a:srgbClr val="FFFFFF"/>
                </a:solidFill>
                <a:latin typeface="Calibri"/>
                <a:cs typeface="Calibri"/>
              </a:rPr>
              <a:t>Экологическое благополучие</a:t>
            </a:r>
            <a:endParaRPr sz="1600">
              <a:latin typeface="Calibri"/>
              <a:cs typeface="Calibri"/>
            </a:endParaRPr>
          </a:p>
        </p:txBody>
      </p:sp>
      <p:sp>
        <p:nvSpPr>
          <p:cNvPr id="14" name="object 14"/>
          <p:cNvSpPr/>
          <p:nvPr/>
        </p:nvSpPr>
        <p:spPr>
          <a:xfrm>
            <a:off x="5141595" y="4403978"/>
            <a:ext cx="2160270" cy="1080135"/>
          </a:xfrm>
          <a:custGeom>
            <a:avLst/>
            <a:gdLst/>
            <a:ahLst/>
            <a:cxnLst/>
            <a:rect l="l" t="t" r="r" b="b"/>
            <a:pathLst>
              <a:path w="2160270" h="1080135">
                <a:moveTo>
                  <a:pt x="0" y="1079754"/>
                </a:moveTo>
                <a:lnTo>
                  <a:pt x="2160270" y="1079754"/>
                </a:lnTo>
                <a:lnTo>
                  <a:pt x="2160270" y="0"/>
                </a:lnTo>
                <a:lnTo>
                  <a:pt x="0" y="0"/>
                </a:lnTo>
                <a:lnTo>
                  <a:pt x="0" y="1079754"/>
                </a:lnTo>
                <a:close/>
              </a:path>
            </a:pathLst>
          </a:custGeom>
          <a:ln w="12954">
            <a:solidFill>
              <a:srgbClr val="404684"/>
            </a:solidFill>
          </a:ln>
        </p:spPr>
        <p:txBody>
          <a:bodyPr wrap="square" lIns="0" tIns="0" rIns="0" bIns="0" rtlCol="0"/>
          <a:lstStyle/>
          <a:p>
            <a:endParaRPr/>
          </a:p>
        </p:txBody>
      </p:sp>
      <p:sp>
        <p:nvSpPr>
          <p:cNvPr id="15" name="object 15"/>
          <p:cNvSpPr txBox="1"/>
          <p:nvPr/>
        </p:nvSpPr>
        <p:spPr>
          <a:xfrm>
            <a:off x="5135117" y="4397502"/>
            <a:ext cx="2173605" cy="1092835"/>
          </a:xfrm>
          <a:prstGeom prst="rect">
            <a:avLst/>
          </a:prstGeom>
          <a:solidFill>
            <a:srgbClr val="404684"/>
          </a:solidFill>
        </p:spPr>
        <p:txBody>
          <a:bodyPr vert="horz" wrap="square" lIns="0" tIns="167640" rIns="0" bIns="0" rtlCol="0">
            <a:spAutoFit/>
          </a:bodyPr>
          <a:lstStyle/>
          <a:p>
            <a:pPr marL="412115" marR="403860" algn="ctr">
              <a:lnSpc>
                <a:spcPct val="100000"/>
              </a:lnSpc>
              <a:spcBef>
                <a:spcPts val="1320"/>
              </a:spcBef>
            </a:pPr>
            <a:r>
              <a:rPr sz="1600" b="1" dirty="0">
                <a:solidFill>
                  <a:srgbClr val="FFFFFF"/>
                </a:solidFill>
                <a:latin typeface="Calibri"/>
                <a:cs typeface="Calibri"/>
              </a:rPr>
              <a:t>Эффективная</a:t>
            </a:r>
            <a:r>
              <a:rPr sz="1600" b="1" spc="-80" dirty="0">
                <a:solidFill>
                  <a:srgbClr val="FFFFFF"/>
                </a:solidFill>
                <a:latin typeface="Calibri"/>
                <a:cs typeface="Calibri"/>
              </a:rPr>
              <a:t> </a:t>
            </a:r>
            <a:r>
              <a:rPr sz="1600" b="1" spc="-50" dirty="0">
                <a:solidFill>
                  <a:srgbClr val="FFFFFF"/>
                </a:solidFill>
                <a:latin typeface="Calibri"/>
                <a:cs typeface="Calibri"/>
              </a:rPr>
              <a:t>и </a:t>
            </a:r>
            <a:r>
              <a:rPr sz="1600" b="1" spc="-10" dirty="0">
                <a:solidFill>
                  <a:srgbClr val="FFFFFF"/>
                </a:solidFill>
                <a:latin typeface="Calibri"/>
                <a:cs typeface="Calibri"/>
              </a:rPr>
              <a:t>конкурентная экономика</a:t>
            </a:r>
            <a:endParaRPr sz="1600">
              <a:latin typeface="Calibri"/>
              <a:cs typeface="Calibri"/>
            </a:endParaRPr>
          </a:p>
        </p:txBody>
      </p:sp>
      <p:sp>
        <p:nvSpPr>
          <p:cNvPr id="16" name="object 16"/>
          <p:cNvSpPr txBox="1"/>
          <p:nvPr/>
        </p:nvSpPr>
        <p:spPr>
          <a:xfrm>
            <a:off x="5135117" y="5581650"/>
            <a:ext cx="2173605" cy="1092835"/>
          </a:xfrm>
          <a:prstGeom prst="rect">
            <a:avLst/>
          </a:prstGeom>
          <a:solidFill>
            <a:srgbClr val="404684"/>
          </a:solidFill>
          <a:ln w="3175">
            <a:solidFill>
              <a:srgbClr val="404684"/>
            </a:solidFill>
          </a:ln>
        </p:spPr>
        <p:txBody>
          <a:bodyPr vert="horz" wrap="square" lIns="0" tIns="55880" rIns="0" bIns="0" rtlCol="0">
            <a:spAutoFit/>
          </a:bodyPr>
          <a:lstStyle/>
          <a:p>
            <a:pPr>
              <a:lnSpc>
                <a:spcPct val="100000"/>
              </a:lnSpc>
              <a:spcBef>
                <a:spcPts val="440"/>
              </a:spcBef>
            </a:pPr>
            <a:endParaRPr sz="1600">
              <a:latin typeface="Times New Roman"/>
              <a:cs typeface="Times New Roman"/>
            </a:endParaRPr>
          </a:p>
          <a:p>
            <a:pPr marL="109220" marR="102235" indent="223520">
              <a:lnSpc>
                <a:spcPct val="100000"/>
              </a:lnSpc>
            </a:pPr>
            <a:r>
              <a:rPr sz="1600" b="1" spc="-10" dirty="0">
                <a:solidFill>
                  <a:srgbClr val="FFFFFF"/>
                </a:solidFill>
                <a:latin typeface="Calibri"/>
                <a:cs typeface="Calibri"/>
              </a:rPr>
              <a:t>Международная </a:t>
            </a:r>
            <a:r>
              <a:rPr sz="1600" b="1" dirty="0">
                <a:solidFill>
                  <a:srgbClr val="FFFFFF"/>
                </a:solidFill>
                <a:latin typeface="Calibri"/>
                <a:cs typeface="Calibri"/>
              </a:rPr>
              <a:t>кооперация</a:t>
            </a:r>
            <a:r>
              <a:rPr sz="1600" b="1" spc="-40" dirty="0">
                <a:solidFill>
                  <a:srgbClr val="FFFFFF"/>
                </a:solidFill>
                <a:latin typeface="Calibri"/>
                <a:cs typeface="Calibri"/>
              </a:rPr>
              <a:t> </a:t>
            </a:r>
            <a:r>
              <a:rPr sz="1600" b="1" dirty="0">
                <a:solidFill>
                  <a:srgbClr val="FFFFFF"/>
                </a:solidFill>
                <a:latin typeface="Calibri"/>
                <a:cs typeface="Calibri"/>
              </a:rPr>
              <a:t>и</a:t>
            </a:r>
            <a:r>
              <a:rPr sz="1600" b="1" spc="-15" dirty="0">
                <a:solidFill>
                  <a:srgbClr val="FFFFFF"/>
                </a:solidFill>
                <a:latin typeface="Calibri"/>
                <a:cs typeface="Calibri"/>
              </a:rPr>
              <a:t> </a:t>
            </a:r>
            <a:r>
              <a:rPr sz="1600" b="1" spc="-10" dirty="0">
                <a:solidFill>
                  <a:srgbClr val="FFFFFF"/>
                </a:solidFill>
                <a:latin typeface="Calibri"/>
                <a:cs typeface="Calibri"/>
              </a:rPr>
              <a:t>экспорт</a:t>
            </a:r>
            <a:endParaRPr sz="1600">
              <a:latin typeface="Calibri"/>
              <a:cs typeface="Calibri"/>
            </a:endParaRPr>
          </a:p>
        </p:txBody>
      </p:sp>
      <p:sp>
        <p:nvSpPr>
          <p:cNvPr id="17" name="object 17"/>
          <p:cNvSpPr txBox="1"/>
          <p:nvPr/>
        </p:nvSpPr>
        <p:spPr>
          <a:xfrm>
            <a:off x="7485888" y="3214877"/>
            <a:ext cx="2172970" cy="1092835"/>
          </a:xfrm>
          <a:prstGeom prst="rect">
            <a:avLst/>
          </a:prstGeom>
          <a:solidFill>
            <a:srgbClr val="404684"/>
          </a:solidFill>
          <a:ln w="3175">
            <a:solidFill>
              <a:srgbClr val="404684"/>
            </a:solidFill>
          </a:ln>
        </p:spPr>
        <p:txBody>
          <a:bodyPr vert="horz" wrap="square" lIns="0" tIns="45719" rIns="0" bIns="0" rtlCol="0">
            <a:spAutoFit/>
          </a:bodyPr>
          <a:lstStyle/>
          <a:p>
            <a:pPr marL="145415" marR="137160" algn="ctr">
              <a:lnSpc>
                <a:spcPct val="100000"/>
              </a:lnSpc>
              <a:spcBef>
                <a:spcPts val="359"/>
              </a:spcBef>
            </a:pPr>
            <a:r>
              <a:rPr sz="1600" b="1" dirty="0">
                <a:solidFill>
                  <a:srgbClr val="FFFFFF"/>
                </a:solidFill>
                <a:latin typeface="Calibri"/>
                <a:cs typeface="Calibri"/>
              </a:rPr>
              <a:t>Экономика</a:t>
            </a:r>
            <a:r>
              <a:rPr sz="1600" b="1" spc="-50" dirty="0">
                <a:solidFill>
                  <a:srgbClr val="FFFFFF"/>
                </a:solidFill>
                <a:latin typeface="Calibri"/>
                <a:cs typeface="Calibri"/>
              </a:rPr>
              <a:t> </a:t>
            </a:r>
            <a:r>
              <a:rPr sz="1600" b="1" dirty="0">
                <a:solidFill>
                  <a:srgbClr val="FFFFFF"/>
                </a:solidFill>
                <a:latin typeface="Calibri"/>
                <a:cs typeface="Calibri"/>
              </a:rPr>
              <a:t>данных</a:t>
            </a:r>
            <a:r>
              <a:rPr sz="1600" b="1" spc="-50" dirty="0">
                <a:solidFill>
                  <a:srgbClr val="FFFFFF"/>
                </a:solidFill>
                <a:latin typeface="Calibri"/>
                <a:cs typeface="Calibri"/>
              </a:rPr>
              <a:t> и </a:t>
            </a:r>
            <a:r>
              <a:rPr sz="1600" b="1" spc="-10" dirty="0">
                <a:solidFill>
                  <a:srgbClr val="FFFFFF"/>
                </a:solidFill>
                <a:latin typeface="Calibri"/>
                <a:cs typeface="Calibri"/>
              </a:rPr>
              <a:t>цифровая трансформация государства</a:t>
            </a:r>
            <a:endParaRPr sz="1600">
              <a:latin typeface="Calibri"/>
              <a:cs typeface="Calibri"/>
            </a:endParaRPr>
          </a:p>
        </p:txBody>
      </p:sp>
      <p:sp>
        <p:nvSpPr>
          <p:cNvPr id="18" name="object 18"/>
          <p:cNvSpPr txBox="1"/>
          <p:nvPr/>
        </p:nvSpPr>
        <p:spPr>
          <a:xfrm>
            <a:off x="7485888" y="2029205"/>
            <a:ext cx="2172970" cy="1092835"/>
          </a:xfrm>
          <a:prstGeom prst="rect">
            <a:avLst/>
          </a:prstGeom>
          <a:solidFill>
            <a:srgbClr val="404684"/>
          </a:solidFill>
          <a:ln w="3175">
            <a:solidFill>
              <a:srgbClr val="404684"/>
            </a:solidFill>
          </a:ln>
        </p:spPr>
        <p:txBody>
          <a:bodyPr vert="horz" wrap="square" lIns="0" tIns="45720" rIns="0" bIns="0" rtlCol="0">
            <a:spAutoFit/>
          </a:bodyPr>
          <a:lstStyle/>
          <a:p>
            <a:pPr marL="327025" marR="319405" algn="ctr">
              <a:lnSpc>
                <a:spcPct val="100000"/>
              </a:lnSpc>
              <a:spcBef>
                <a:spcPts val="360"/>
              </a:spcBef>
            </a:pPr>
            <a:r>
              <a:rPr sz="1600" b="1" spc="-10" dirty="0">
                <a:solidFill>
                  <a:srgbClr val="FFFFFF"/>
                </a:solidFill>
                <a:latin typeface="Calibri"/>
                <a:cs typeface="Calibri"/>
              </a:rPr>
              <a:t>Технологическое обеспечение</a:t>
            </a:r>
            <a:endParaRPr sz="1600">
              <a:latin typeface="Calibri"/>
              <a:cs typeface="Calibri"/>
            </a:endParaRPr>
          </a:p>
          <a:p>
            <a:pPr marL="193040" marR="184150" algn="ctr">
              <a:lnSpc>
                <a:spcPct val="100000"/>
              </a:lnSpc>
            </a:pPr>
            <a:r>
              <a:rPr sz="1600" b="1" spc="-10" dirty="0">
                <a:solidFill>
                  <a:srgbClr val="FFFFFF"/>
                </a:solidFill>
                <a:latin typeface="Calibri"/>
                <a:cs typeface="Calibri"/>
              </a:rPr>
              <a:t>продовольственной безопасности</a:t>
            </a:r>
            <a:endParaRPr sz="1600">
              <a:latin typeface="Calibri"/>
              <a:cs typeface="Calibri"/>
            </a:endParaRPr>
          </a:p>
        </p:txBody>
      </p:sp>
      <p:sp>
        <p:nvSpPr>
          <p:cNvPr id="19" name="object 19"/>
          <p:cNvSpPr txBox="1"/>
          <p:nvPr/>
        </p:nvSpPr>
        <p:spPr>
          <a:xfrm>
            <a:off x="179070" y="5581650"/>
            <a:ext cx="2173605" cy="1092835"/>
          </a:xfrm>
          <a:prstGeom prst="rect">
            <a:avLst/>
          </a:prstGeom>
          <a:solidFill>
            <a:srgbClr val="404684"/>
          </a:solidFill>
          <a:ln w="3175">
            <a:solidFill>
              <a:srgbClr val="404684"/>
            </a:solidFill>
          </a:ln>
        </p:spPr>
        <p:txBody>
          <a:bodyPr vert="horz" wrap="square" lIns="0" tIns="55880" rIns="0" bIns="0" rtlCol="0">
            <a:spAutoFit/>
          </a:bodyPr>
          <a:lstStyle/>
          <a:p>
            <a:pPr>
              <a:lnSpc>
                <a:spcPct val="100000"/>
              </a:lnSpc>
              <a:spcBef>
                <a:spcPts val="440"/>
              </a:spcBef>
            </a:pPr>
            <a:endParaRPr sz="1600">
              <a:latin typeface="Times New Roman"/>
              <a:cs typeface="Times New Roman"/>
            </a:endParaRPr>
          </a:p>
          <a:p>
            <a:pPr marL="379730" marR="373380" indent="300990">
              <a:lnSpc>
                <a:spcPct val="100000"/>
              </a:lnSpc>
            </a:pPr>
            <a:r>
              <a:rPr sz="1600" b="1" dirty="0">
                <a:solidFill>
                  <a:srgbClr val="FFFFFF"/>
                </a:solidFill>
                <a:latin typeface="Calibri"/>
                <a:cs typeface="Calibri"/>
              </a:rPr>
              <a:t>Туризм</a:t>
            </a:r>
            <a:r>
              <a:rPr sz="1600" b="1" spc="-50" dirty="0">
                <a:solidFill>
                  <a:srgbClr val="FFFFFF"/>
                </a:solidFill>
                <a:latin typeface="Calibri"/>
                <a:cs typeface="Calibri"/>
              </a:rPr>
              <a:t> и </a:t>
            </a:r>
            <a:r>
              <a:rPr sz="1600" b="1" spc="-10" dirty="0">
                <a:solidFill>
                  <a:srgbClr val="FFFFFF"/>
                </a:solidFill>
                <a:latin typeface="Calibri"/>
                <a:cs typeface="Calibri"/>
              </a:rPr>
              <a:t>гостеприимство</a:t>
            </a:r>
            <a:endParaRPr sz="1600">
              <a:latin typeface="Calibri"/>
              <a:cs typeface="Calibri"/>
            </a:endParaRPr>
          </a:p>
        </p:txBody>
      </p:sp>
      <p:sp>
        <p:nvSpPr>
          <p:cNvPr id="20" name="object 20"/>
          <p:cNvSpPr txBox="1"/>
          <p:nvPr/>
        </p:nvSpPr>
        <p:spPr>
          <a:xfrm>
            <a:off x="2469260" y="1417700"/>
            <a:ext cx="2584450" cy="2011680"/>
          </a:xfrm>
          <a:prstGeom prst="rect">
            <a:avLst/>
          </a:prstGeom>
          <a:ln w="12953">
            <a:solidFill>
              <a:srgbClr val="4471C4"/>
            </a:solidFill>
          </a:ln>
        </p:spPr>
        <p:txBody>
          <a:bodyPr vert="horz" wrap="square" lIns="0" tIns="33655" rIns="0" bIns="0" rtlCol="0">
            <a:spAutoFit/>
          </a:bodyPr>
          <a:lstStyle/>
          <a:p>
            <a:pPr marL="119380" marR="112395" indent="635" algn="ctr">
              <a:lnSpc>
                <a:spcPct val="100000"/>
              </a:lnSpc>
              <a:spcBef>
                <a:spcPts val="265"/>
              </a:spcBef>
            </a:pPr>
            <a:r>
              <a:rPr sz="1400" dirty="0">
                <a:solidFill>
                  <a:srgbClr val="2E5496"/>
                </a:solidFill>
                <a:latin typeface="Calibri"/>
                <a:cs typeface="Calibri"/>
              </a:rPr>
              <a:t>Завершение</a:t>
            </a:r>
            <a:r>
              <a:rPr sz="1400" spc="-25" dirty="0">
                <a:solidFill>
                  <a:srgbClr val="2E5496"/>
                </a:solidFill>
                <a:latin typeface="Calibri"/>
                <a:cs typeface="Calibri"/>
              </a:rPr>
              <a:t> </a:t>
            </a:r>
            <a:r>
              <a:rPr sz="1400" dirty="0">
                <a:solidFill>
                  <a:srgbClr val="2E5496"/>
                </a:solidFill>
                <a:latin typeface="Calibri"/>
                <a:cs typeface="Calibri"/>
              </a:rPr>
              <a:t>до</a:t>
            </a:r>
            <a:r>
              <a:rPr sz="1400" spc="-35" dirty="0">
                <a:solidFill>
                  <a:srgbClr val="2E5496"/>
                </a:solidFill>
                <a:latin typeface="Calibri"/>
                <a:cs typeface="Calibri"/>
              </a:rPr>
              <a:t> </a:t>
            </a:r>
            <a:r>
              <a:rPr sz="1400" dirty="0">
                <a:solidFill>
                  <a:srgbClr val="2E5496"/>
                </a:solidFill>
                <a:latin typeface="Calibri"/>
                <a:cs typeface="Calibri"/>
              </a:rPr>
              <a:t>конца</a:t>
            </a:r>
            <a:r>
              <a:rPr sz="1400" spc="-35" dirty="0">
                <a:solidFill>
                  <a:srgbClr val="2E5496"/>
                </a:solidFill>
                <a:latin typeface="Calibri"/>
                <a:cs typeface="Calibri"/>
              </a:rPr>
              <a:t> </a:t>
            </a:r>
            <a:r>
              <a:rPr sz="1400" spc="-20" dirty="0">
                <a:solidFill>
                  <a:srgbClr val="2E5496"/>
                </a:solidFill>
                <a:latin typeface="Calibri"/>
                <a:cs typeface="Calibri"/>
              </a:rPr>
              <a:t>2030 </a:t>
            </a:r>
            <a:r>
              <a:rPr sz="1400" dirty="0">
                <a:solidFill>
                  <a:srgbClr val="2E5496"/>
                </a:solidFill>
                <a:latin typeface="Calibri"/>
                <a:cs typeface="Calibri"/>
              </a:rPr>
              <a:t>года</a:t>
            </a:r>
            <a:r>
              <a:rPr sz="1400" spc="-15" dirty="0">
                <a:solidFill>
                  <a:srgbClr val="2E5496"/>
                </a:solidFill>
                <a:latin typeface="Calibri"/>
                <a:cs typeface="Calibri"/>
              </a:rPr>
              <a:t> </a:t>
            </a:r>
            <a:r>
              <a:rPr sz="1400" spc="-10" dirty="0">
                <a:solidFill>
                  <a:srgbClr val="2E5496"/>
                </a:solidFill>
                <a:latin typeface="Calibri"/>
                <a:cs typeface="Calibri"/>
              </a:rPr>
              <a:t>капитального</a:t>
            </a:r>
            <a:r>
              <a:rPr sz="1400" spc="-5" dirty="0">
                <a:solidFill>
                  <a:srgbClr val="2E5496"/>
                </a:solidFill>
                <a:latin typeface="Calibri"/>
                <a:cs typeface="Calibri"/>
              </a:rPr>
              <a:t> </a:t>
            </a:r>
            <a:r>
              <a:rPr sz="1400" spc="-10" dirty="0">
                <a:solidFill>
                  <a:srgbClr val="2E5496"/>
                </a:solidFill>
                <a:latin typeface="Calibri"/>
                <a:cs typeface="Calibri"/>
              </a:rPr>
              <a:t>ремонта </a:t>
            </a:r>
            <a:r>
              <a:rPr sz="1400" dirty="0">
                <a:solidFill>
                  <a:srgbClr val="2E5496"/>
                </a:solidFill>
                <a:latin typeface="Calibri"/>
                <a:cs typeface="Calibri"/>
              </a:rPr>
              <a:t>зданий</a:t>
            </a:r>
            <a:r>
              <a:rPr sz="1400" spc="-35" dirty="0">
                <a:solidFill>
                  <a:srgbClr val="2E5496"/>
                </a:solidFill>
                <a:latin typeface="Calibri"/>
                <a:cs typeface="Calibri"/>
              </a:rPr>
              <a:t> </a:t>
            </a:r>
            <a:r>
              <a:rPr sz="1400" spc="-10" dirty="0">
                <a:solidFill>
                  <a:srgbClr val="2E5496"/>
                </a:solidFill>
                <a:latin typeface="Calibri"/>
                <a:cs typeface="Calibri"/>
              </a:rPr>
              <a:t>дошкольных образовательных</a:t>
            </a:r>
            <a:r>
              <a:rPr sz="1400" spc="15" dirty="0">
                <a:solidFill>
                  <a:srgbClr val="2E5496"/>
                </a:solidFill>
                <a:latin typeface="Calibri"/>
                <a:cs typeface="Calibri"/>
              </a:rPr>
              <a:t> </a:t>
            </a:r>
            <a:r>
              <a:rPr sz="1400" spc="-10" dirty="0">
                <a:solidFill>
                  <a:srgbClr val="2E5496"/>
                </a:solidFill>
                <a:latin typeface="Calibri"/>
                <a:cs typeface="Calibri"/>
              </a:rPr>
              <a:t>организаций </a:t>
            </a:r>
            <a:r>
              <a:rPr sz="1400" dirty="0">
                <a:solidFill>
                  <a:srgbClr val="2E5496"/>
                </a:solidFill>
                <a:latin typeface="Calibri"/>
                <a:cs typeface="Calibri"/>
              </a:rPr>
              <a:t>и</a:t>
            </a:r>
            <a:r>
              <a:rPr sz="1400" spc="-10" dirty="0">
                <a:solidFill>
                  <a:srgbClr val="2E5496"/>
                </a:solidFill>
                <a:latin typeface="Calibri"/>
                <a:cs typeface="Calibri"/>
              </a:rPr>
              <a:t> общеобразовательных</a:t>
            </a:r>
            <a:endParaRPr sz="1400">
              <a:latin typeface="Calibri"/>
              <a:cs typeface="Calibri"/>
            </a:endParaRPr>
          </a:p>
          <a:p>
            <a:pPr marL="135255" marR="129539" algn="ctr">
              <a:lnSpc>
                <a:spcPct val="100000"/>
              </a:lnSpc>
            </a:pPr>
            <a:r>
              <a:rPr sz="1400" dirty="0">
                <a:solidFill>
                  <a:srgbClr val="2E5496"/>
                </a:solidFill>
                <a:latin typeface="Calibri"/>
                <a:cs typeface="Calibri"/>
              </a:rPr>
              <a:t>организаций,</a:t>
            </a:r>
            <a:r>
              <a:rPr sz="1400" spc="-60" dirty="0">
                <a:solidFill>
                  <a:srgbClr val="2E5496"/>
                </a:solidFill>
                <a:latin typeface="Calibri"/>
                <a:cs typeface="Calibri"/>
              </a:rPr>
              <a:t> </a:t>
            </a:r>
            <a:r>
              <a:rPr sz="1400" spc="-10" dirty="0">
                <a:solidFill>
                  <a:srgbClr val="2E5496"/>
                </a:solidFill>
                <a:latin typeface="Calibri"/>
                <a:cs typeface="Calibri"/>
              </a:rPr>
              <a:t>признанных нуждающимися</a:t>
            </a:r>
            <a:r>
              <a:rPr sz="1400" spc="15" dirty="0">
                <a:solidFill>
                  <a:srgbClr val="2E5496"/>
                </a:solidFill>
                <a:latin typeface="Calibri"/>
                <a:cs typeface="Calibri"/>
              </a:rPr>
              <a:t> </a:t>
            </a:r>
            <a:r>
              <a:rPr sz="1400" dirty="0">
                <a:solidFill>
                  <a:srgbClr val="2E5496"/>
                </a:solidFill>
                <a:latin typeface="Calibri"/>
                <a:cs typeface="Calibri"/>
              </a:rPr>
              <a:t>в</a:t>
            </a:r>
            <a:r>
              <a:rPr sz="1400" spc="5" dirty="0">
                <a:solidFill>
                  <a:srgbClr val="2E5496"/>
                </a:solidFill>
                <a:latin typeface="Calibri"/>
                <a:cs typeface="Calibri"/>
              </a:rPr>
              <a:t> </a:t>
            </a:r>
            <a:r>
              <a:rPr sz="1400" spc="-10" dirty="0">
                <a:solidFill>
                  <a:srgbClr val="2E5496"/>
                </a:solidFill>
                <a:latin typeface="Calibri"/>
                <a:cs typeface="Calibri"/>
              </a:rPr>
              <a:t>проведении </a:t>
            </a:r>
            <a:r>
              <a:rPr sz="1400" dirty="0">
                <a:solidFill>
                  <a:srgbClr val="2E5496"/>
                </a:solidFill>
                <a:latin typeface="Calibri"/>
                <a:cs typeface="Calibri"/>
              </a:rPr>
              <a:t>такого</a:t>
            </a:r>
            <a:r>
              <a:rPr sz="1400" spc="-45" dirty="0">
                <a:solidFill>
                  <a:srgbClr val="2E5496"/>
                </a:solidFill>
                <a:latin typeface="Calibri"/>
                <a:cs typeface="Calibri"/>
              </a:rPr>
              <a:t> </a:t>
            </a:r>
            <a:r>
              <a:rPr sz="1400" dirty="0">
                <a:solidFill>
                  <a:srgbClr val="2E5496"/>
                </a:solidFill>
                <a:latin typeface="Calibri"/>
                <a:cs typeface="Calibri"/>
              </a:rPr>
              <a:t>ремонта</a:t>
            </a:r>
            <a:r>
              <a:rPr sz="1400" spc="-30" dirty="0">
                <a:solidFill>
                  <a:srgbClr val="2E5496"/>
                </a:solidFill>
                <a:latin typeface="Calibri"/>
                <a:cs typeface="Calibri"/>
              </a:rPr>
              <a:t> </a:t>
            </a:r>
            <a:r>
              <a:rPr sz="1400" dirty="0">
                <a:solidFill>
                  <a:srgbClr val="2E5496"/>
                </a:solidFill>
                <a:latin typeface="Calibri"/>
                <a:cs typeface="Calibri"/>
              </a:rPr>
              <a:t>по</a:t>
            </a:r>
            <a:r>
              <a:rPr sz="1400" spc="-50" dirty="0">
                <a:solidFill>
                  <a:srgbClr val="2E5496"/>
                </a:solidFill>
                <a:latin typeface="Calibri"/>
                <a:cs typeface="Calibri"/>
              </a:rPr>
              <a:t> </a:t>
            </a:r>
            <a:r>
              <a:rPr sz="1400" spc="-10" dirty="0">
                <a:solidFill>
                  <a:srgbClr val="2E5496"/>
                </a:solidFill>
                <a:latin typeface="Calibri"/>
                <a:cs typeface="Calibri"/>
              </a:rPr>
              <a:t>состоянию </a:t>
            </a:r>
            <a:r>
              <a:rPr sz="1400" dirty="0">
                <a:solidFill>
                  <a:srgbClr val="2E5496"/>
                </a:solidFill>
                <a:latin typeface="Calibri"/>
                <a:cs typeface="Calibri"/>
              </a:rPr>
              <a:t>на</a:t>
            </a:r>
            <a:r>
              <a:rPr sz="1400" spc="-30" dirty="0">
                <a:solidFill>
                  <a:srgbClr val="2E5496"/>
                </a:solidFill>
                <a:latin typeface="Calibri"/>
                <a:cs typeface="Calibri"/>
              </a:rPr>
              <a:t> </a:t>
            </a:r>
            <a:r>
              <a:rPr sz="1400" dirty="0">
                <a:solidFill>
                  <a:srgbClr val="2E5496"/>
                </a:solidFill>
                <a:latin typeface="Calibri"/>
                <a:cs typeface="Calibri"/>
              </a:rPr>
              <a:t>1</a:t>
            </a:r>
            <a:r>
              <a:rPr sz="1400" spc="-30" dirty="0">
                <a:solidFill>
                  <a:srgbClr val="2E5496"/>
                </a:solidFill>
                <a:latin typeface="Calibri"/>
                <a:cs typeface="Calibri"/>
              </a:rPr>
              <a:t> </a:t>
            </a:r>
            <a:r>
              <a:rPr sz="1400" dirty="0">
                <a:solidFill>
                  <a:srgbClr val="2E5496"/>
                </a:solidFill>
                <a:latin typeface="Calibri"/>
                <a:cs typeface="Calibri"/>
              </a:rPr>
              <a:t>января</a:t>
            </a:r>
            <a:r>
              <a:rPr sz="1400" spc="-20" dirty="0">
                <a:solidFill>
                  <a:srgbClr val="2E5496"/>
                </a:solidFill>
                <a:latin typeface="Calibri"/>
                <a:cs typeface="Calibri"/>
              </a:rPr>
              <a:t> </a:t>
            </a:r>
            <a:r>
              <a:rPr sz="1400" dirty="0">
                <a:solidFill>
                  <a:srgbClr val="2E5496"/>
                </a:solidFill>
                <a:latin typeface="Calibri"/>
                <a:cs typeface="Calibri"/>
              </a:rPr>
              <a:t>2025</a:t>
            </a:r>
            <a:r>
              <a:rPr sz="1400" spc="-20" dirty="0">
                <a:solidFill>
                  <a:srgbClr val="2E5496"/>
                </a:solidFill>
                <a:latin typeface="Calibri"/>
                <a:cs typeface="Calibri"/>
              </a:rPr>
              <a:t> </a:t>
            </a:r>
            <a:r>
              <a:rPr sz="1400" spc="-25" dirty="0">
                <a:solidFill>
                  <a:srgbClr val="2E5496"/>
                </a:solidFill>
                <a:latin typeface="Calibri"/>
                <a:cs typeface="Calibri"/>
              </a:rPr>
              <a:t>г.</a:t>
            </a:r>
            <a:endParaRPr sz="1400">
              <a:latin typeface="Calibri"/>
              <a:cs typeface="Calibri"/>
            </a:endParaRPr>
          </a:p>
        </p:txBody>
      </p:sp>
      <p:sp>
        <p:nvSpPr>
          <p:cNvPr id="21" name="object 21"/>
          <p:cNvSpPr txBox="1"/>
          <p:nvPr/>
        </p:nvSpPr>
        <p:spPr>
          <a:xfrm>
            <a:off x="2454020" y="3974972"/>
            <a:ext cx="2584450" cy="1857375"/>
          </a:xfrm>
          <a:prstGeom prst="rect">
            <a:avLst/>
          </a:prstGeom>
          <a:ln w="12953">
            <a:solidFill>
              <a:srgbClr val="4471C4"/>
            </a:solidFill>
          </a:ln>
        </p:spPr>
        <p:txBody>
          <a:bodyPr vert="horz" wrap="square" lIns="0" tIns="62865" rIns="0" bIns="0" rtlCol="0">
            <a:spAutoFit/>
          </a:bodyPr>
          <a:lstStyle/>
          <a:p>
            <a:pPr marL="403860" marR="397510" algn="ctr">
              <a:lnSpc>
                <a:spcPct val="100000"/>
              </a:lnSpc>
              <a:spcBef>
                <a:spcPts val="495"/>
              </a:spcBef>
            </a:pPr>
            <a:r>
              <a:rPr sz="1400" dirty="0">
                <a:solidFill>
                  <a:srgbClr val="2E5496"/>
                </a:solidFill>
                <a:latin typeface="Calibri"/>
                <a:cs typeface="Calibri"/>
              </a:rPr>
              <a:t>Создание</a:t>
            </a:r>
            <a:r>
              <a:rPr sz="1400" spc="-50" dirty="0">
                <a:solidFill>
                  <a:srgbClr val="2E5496"/>
                </a:solidFill>
                <a:latin typeface="Calibri"/>
                <a:cs typeface="Calibri"/>
              </a:rPr>
              <a:t> </a:t>
            </a:r>
            <a:r>
              <a:rPr sz="1400" spc="-10" dirty="0">
                <a:solidFill>
                  <a:srgbClr val="2E5496"/>
                </a:solidFill>
                <a:latin typeface="Calibri"/>
                <a:cs typeface="Calibri"/>
              </a:rPr>
              <a:t>эффективной </a:t>
            </a:r>
            <a:r>
              <a:rPr sz="1400" dirty="0">
                <a:solidFill>
                  <a:srgbClr val="2E5496"/>
                </a:solidFill>
                <a:latin typeface="Calibri"/>
                <a:cs typeface="Calibri"/>
              </a:rPr>
              <a:t>системы</a:t>
            </a:r>
            <a:r>
              <a:rPr sz="1400" spc="-40" dirty="0">
                <a:solidFill>
                  <a:srgbClr val="2E5496"/>
                </a:solidFill>
                <a:latin typeface="Calibri"/>
                <a:cs typeface="Calibri"/>
              </a:rPr>
              <a:t> </a:t>
            </a:r>
            <a:r>
              <a:rPr sz="1400" spc="-10" dirty="0">
                <a:solidFill>
                  <a:srgbClr val="2E5496"/>
                </a:solidFill>
                <a:latin typeface="Calibri"/>
                <a:cs typeface="Calibri"/>
              </a:rPr>
              <a:t>подготовки, профессиональной</a:t>
            </a:r>
            <a:endParaRPr sz="1400">
              <a:latin typeface="Calibri"/>
              <a:cs typeface="Calibri"/>
            </a:endParaRPr>
          </a:p>
          <a:p>
            <a:pPr marL="116205" marR="112395" indent="2540" algn="ctr">
              <a:lnSpc>
                <a:spcPct val="100000"/>
              </a:lnSpc>
              <a:spcBef>
                <a:spcPts val="5"/>
              </a:spcBef>
            </a:pPr>
            <a:r>
              <a:rPr sz="1400" spc="-10" dirty="0">
                <a:solidFill>
                  <a:srgbClr val="2E5496"/>
                </a:solidFill>
                <a:latin typeface="Calibri"/>
                <a:cs typeface="Calibri"/>
              </a:rPr>
              <a:t>переподготовки</a:t>
            </a:r>
            <a:r>
              <a:rPr sz="1400" spc="30" dirty="0">
                <a:solidFill>
                  <a:srgbClr val="2E5496"/>
                </a:solidFill>
                <a:latin typeface="Calibri"/>
                <a:cs typeface="Calibri"/>
              </a:rPr>
              <a:t> </a:t>
            </a:r>
            <a:r>
              <a:rPr sz="1400" dirty="0">
                <a:solidFill>
                  <a:srgbClr val="2E5496"/>
                </a:solidFill>
                <a:latin typeface="Calibri"/>
                <a:cs typeface="Calibri"/>
              </a:rPr>
              <a:t>и</a:t>
            </a:r>
            <a:r>
              <a:rPr sz="1400" spc="10" dirty="0">
                <a:solidFill>
                  <a:srgbClr val="2E5496"/>
                </a:solidFill>
                <a:latin typeface="Calibri"/>
                <a:cs typeface="Calibri"/>
              </a:rPr>
              <a:t> </a:t>
            </a:r>
            <a:r>
              <a:rPr sz="1400" spc="-10" dirty="0">
                <a:solidFill>
                  <a:srgbClr val="2E5496"/>
                </a:solidFill>
                <a:latin typeface="Calibri"/>
                <a:cs typeface="Calibri"/>
              </a:rPr>
              <a:t>повышения квалификации</a:t>
            </a:r>
            <a:r>
              <a:rPr sz="1400" spc="5" dirty="0">
                <a:solidFill>
                  <a:srgbClr val="2E5496"/>
                </a:solidFill>
                <a:latin typeface="Calibri"/>
                <a:cs typeface="Calibri"/>
              </a:rPr>
              <a:t> </a:t>
            </a:r>
            <a:r>
              <a:rPr sz="1400" dirty="0">
                <a:solidFill>
                  <a:srgbClr val="2E5496"/>
                </a:solidFill>
                <a:latin typeface="Calibri"/>
                <a:cs typeface="Calibri"/>
              </a:rPr>
              <a:t>кадров</a:t>
            </a:r>
            <a:r>
              <a:rPr sz="1400" spc="10" dirty="0">
                <a:solidFill>
                  <a:srgbClr val="2E5496"/>
                </a:solidFill>
                <a:latin typeface="Calibri"/>
                <a:cs typeface="Calibri"/>
              </a:rPr>
              <a:t> </a:t>
            </a:r>
            <a:r>
              <a:rPr sz="1400" spc="-25" dirty="0">
                <a:solidFill>
                  <a:srgbClr val="2E5496"/>
                </a:solidFill>
                <a:latin typeface="Calibri"/>
                <a:cs typeface="Calibri"/>
              </a:rPr>
              <a:t>для </a:t>
            </a:r>
            <a:r>
              <a:rPr sz="1400" spc="-10" dirty="0">
                <a:solidFill>
                  <a:srgbClr val="2E5496"/>
                </a:solidFill>
                <a:latin typeface="Calibri"/>
                <a:cs typeface="Calibri"/>
              </a:rPr>
              <a:t>приоритетных</a:t>
            </a:r>
            <a:r>
              <a:rPr sz="1400" dirty="0">
                <a:solidFill>
                  <a:srgbClr val="2E5496"/>
                </a:solidFill>
                <a:latin typeface="Calibri"/>
                <a:cs typeface="Calibri"/>
              </a:rPr>
              <a:t> </a:t>
            </a:r>
            <a:r>
              <a:rPr sz="1400" spc="-10" dirty="0">
                <a:solidFill>
                  <a:srgbClr val="2E5496"/>
                </a:solidFill>
                <a:latin typeface="Calibri"/>
                <a:cs typeface="Calibri"/>
              </a:rPr>
              <a:t>отраслей </a:t>
            </a:r>
            <a:r>
              <a:rPr sz="1400" dirty="0">
                <a:solidFill>
                  <a:srgbClr val="2E5496"/>
                </a:solidFill>
                <a:latin typeface="Calibri"/>
                <a:cs typeface="Calibri"/>
              </a:rPr>
              <a:t>экономики</a:t>
            </a:r>
            <a:r>
              <a:rPr sz="1400" spc="-45" dirty="0">
                <a:solidFill>
                  <a:srgbClr val="2E5496"/>
                </a:solidFill>
                <a:latin typeface="Calibri"/>
                <a:cs typeface="Calibri"/>
              </a:rPr>
              <a:t> </a:t>
            </a:r>
            <a:r>
              <a:rPr sz="1400" dirty="0">
                <a:solidFill>
                  <a:srgbClr val="2E5496"/>
                </a:solidFill>
                <a:latin typeface="Calibri"/>
                <a:cs typeface="Calibri"/>
              </a:rPr>
              <a:t>исходя</a:t>
            </a:r>
            <a:r>
              <a:rPr sz="1400" spc="-50" dirty="0">
                <a:solidFill>
                  <a:srgbClr val="2E5496"/>
                </a:solidFill>
                <a:latin typeface="Calibri"/>
                <a:cs typeface="Calibri"/>
              </a:rPr>
              <a:t> </a:t>
            </a:r>
            <a:r>
              <a:rPr sz="1400" dirty="0">
                <a:solidFill>
                  <a:srgbClr val="2E5496"/>
                </a:solidFill>
                <a:latin typeface="Calibri"/>
                <a:cs typeface="Calibri"/>
              </a:rPr>
              <a:t>из</a:t>
            </a:r>
            <a:r>
              <a:rPr sz="1400" spc="-60" dirty="0">
                <a:solidFill>
                  <a:srgbClr val="2E5496"/>
                </a:solidFill>
                <a:latin typeface="Calibri"/>
                <a:cs typeface="Calibri"/>
              </a:rPr>
              <a:t> </a:t>
            </a:r>
            <a:r>
              <a:rPr sz="1400" spc="-10" dirty="0">
                <a:solidFill>
                  <a:srgbClr val="2E5496"/>
                </a:solidFill>
                <a:latin typeface="Calibri"/>
                <a:cs typeface="Calibri"/>
              </a:rPr>
              <a:t>прогноза </a:t>
            </a:r>
            <a:r>
              <a:rPr sz="1400" dirty="0">
                <a:solidFill>
                  <a:srgbClr val="2E5496"/>
                </a:solidFill>
                <a:latin typeface="Calibri"/>
                <a:cs typeface="Calibri"/>
              </a:rPr>
              <a:t>потребности</a:t>
            </a:r>
            <a:r>
              <a:rPr sz="1400" spc="-40" dirty="0">
                <a:solidFill>
                  <a:srgbClr val="2E5496"/>
                </a:solidFill>
                <a:latin typeface="Calibri"/>
                <a:cs typeface="Calibri"/>
              </a:rPr>
              <a:t> </a:t>
            </a:r>
            <a:r>
              <a:rPr sz="1400" dirty="0">
                <a:solidFill>
                  <a:srgbClr val="2E5496"/>
                </a:solidFill>
                <a:latin typeface="Calibri"/>
                <a:cs typeface="Calibri"/>
              </a:rPr>
              <a:t>в</a:t>
            </a:r>
            <a:r>
              <a:rPr sz="1400" spc="-50" dirty="0">
                <a:solidFill>
                  <a:srgbClr val="2E5496"/>
                </a:solidFill>
                <a:latin typeface="Calibri"/>
                <a:cs typeface="Calibri"/>
              </a:rPr>
              <a:t> </a:t>
            </a:r>
            <a:r>
              <a:rPr sz="1400" spc="-25" dirty="0">
                <a:solidFill>
                  <a:srgbClr val="2E5496"/>
                </a:solidFill>
                <a:latin typeface="Calibri"/>
                <a:cs typeface="Calibri"/>
              </a:rPr>
              <a:t>них</a:t>
            </a:r>
            <a:endParaRPr sz="1400">
              <a:latin typeface="Calibri"/>
              <a:cs typeface="Calibri"/>
            </a:endParaRPr>
          </a:p>
        </p:txBody>
      </p:sp>
      <p:sp>
        <p:nvSpPr>
          <p:cNvPr id="22" name="object 22"/>
          <p:cNvSpPr txBox="1"/>
          <p:nvPr/>
        </p:nvSpPr>
        <p:spPr>
          <a:xfrm>
            <a:off x="9756267" y="421766"/>
            <a:ext cx="2344420" cy="2798445"/>
          </a:xfrm>
          <a:prstGeom prst="rect">
            <a:avLst/>
          </a:prstGeom>
          <a:ln w="12953">
            <a:solidFill>
              <a:srgbClr val="4471C4"/>
            </a:solidFill>
          </a:ln>
        </p:spPr>
        <p:txBody>
          <a:bodyPr vert="horz" wrap="square" lIns="0" tIns="0" rIns="0" bIns="0" rtlCol="0">
            <a:spAutoFit/>
          </a:bodyPr>
          <a:lstStyle/>
          <a:p>
            <a:pPr marL="142875" marR="135890" algn="ctr">
              <a:lnSpc>
                <a:spcPct val="100000"/>
              </a:lnSpc>
            </a:pPr>
            <a:r>
              <a:rPr sz="1400" dirty="0">
                <a:solidFill>
                  <a:srgbClr val="2E5496"/>
                </a:solidFill>
                <a:latin typeface="Calibri"/>
                <a:cs typeface="Calibri"/>
              </a:rPr>
              <a:t>Разработаны</a:t>
            </a:r>
            <a:r>
              <a:rPr sz="1400" spc="-35" dirty="0">
                <a:solidFill>
                  <a:srgbClr val="2E5496"/>
                </a:solidFill>
                <a:latin typeface="Calibri"/>
                <a:cs typeface="Calibri"/>
              </a:rPr>
              <a:t> </a:t>
            </a:r>
            <a:r>
              <a:rPr sz="1400" dirty="0">
                <a:solidFill>
                  <a:srgbClr val="2E5496"/>
                </a:solidFill>
                <a:latin typeface="Calibri"/>
                <a:cs typeface="Calibri"/>
              </a:rPr>
              <a:t>и</a:t>
            </a:r>
            <a:r>
              <a:rPr sz="1400" spc="-50" dirty="0">
                <a:solidFill>
                  <a:srgbClr val="2E5496"/>
                </a:solidFill>
                <a:latin typeface="Calibri"/>
                <a:cs typeface="Calibri"/>
              </a:rPr>
              <a:t> </a:t>
            </a:r>
            <a:r>
              <a:rPr sz="1400" dirty="0">
                <a:solidFill>
                  <a:srgbClr val="2E5496"/>
                </a:solidFill>
                <a:latin typeface="Calibri"/>
                <a:cs typeface="Calibri"/>
              </a:rPr>
              <a:t>внедрены</a:t>
            </a:r>
            <a:r>
              <a:rPr sz="1400" spc="-25" dirty="0">
                <a:solidFill>
                  <a:srgbClr val="2E5496"/>
                </a:solidFill>
                <a:latin typeface="Calibri"/>
                <a:cs typeface="Calibri"/>
              </a:rPr>
              <a:t> </a:t>
            </a:r>
            <a:r>
              <a:rPr sz="1400" spc="-50" dirty="0">
                <a:solidFill>
                  <a:srgbClr val="2E5496"/>
                </a:solidFill>
                <a:latin typeface="Calibri"/>
                <a:cs typeface="Calibri"/>
              </a:rPr>
              <a:t>в </a:t>
            </a:r>
            <a:r>
              <a:rPr sz="1400" spc="-10" dirty="0">
                <a:solidFill>
                  <a:srgbClr val="2E5496"/>
                </a:solidFill>
                <a:latin typeface="Calibri"/>
                <a:cs typeface="Calibri"/>
              </a:rPr>
              <a:t>образовательные </a:t>
            </a:r>
            <a:r>
              <a:rPr sz="1400" dirty="0">
                <a:solidFill>
                  <a:srgbClr val="2E5496"/>
                </a:solidFill>
                <a:latin typeface="Calibri"/>
                <a:cs typeface="Calibri"/>
              </a:rPr>
              <a:t>программы</a:t>
            </a:r>
            <a:r>
              <a:rPr sz="1400" spc="-75" dirty="0">
                <a:solidFill>
                  <a:srgbClr val="2E5496"/>
                </a:solidFill>
                <a:latin typeface="Calibri"/>
                <a:cs typeface="Calibri"/>
              </a:rPr>
              <a:t> </a:t>
            </a:r>
            <a:r>
              <a:rPr sz="1400" spc="-10" dirty="0">
                <a:solidFill>
                  <a:srgbClr val="2E5496"/>
                </a:solidFill>
                <a:latin typeface="Calibri"/>
                <a:cs typeface="Calibri"/>
              </a:rPr>
              <a:t>общего образования,</a:t>
            </a:r>
            <a:r>
              <a:rPr sz="1400" spc="25" dirty="0">
                <a:solidFill>
                  <a:srgbClr val="2E5496"/>
                </a:solidFill>
                <a:latin typeface="Calibri"/>
                <a:cs typeface="Calibri"/>
              </a:rPr>
              <a:t> </a:t>
            </a:r>
            <a:r>
              <a:rPr sz="1400" spc="-10" dirty="0">
                <a:solidFill>
                  <a:srgbClr val="2E5496"/>
                </a:solidFill>
                <a:latin typeface="Calibri"/>
                <a:cs typeface="Calibri"/>
              </a:rPr>
              <a:t>среднего профессионального образования</a:t>
            </a:r>
            <a:r>
              <a:rPr sz="1400" spc="10" dirty="0">
                <a:solidFill>
                  <a:srgbClr val="2E5496"/>
                </a:solidFill>
                <a:latin typeface="Calibri"/>
                <a:cs typeface="Calibri"/>
              </a:rPr>
              <a:t> </a:t>
            </a:r>
            <a:r>
              <a:rPr sz="1400" spc="-50" dirty="0">
                <a:solidFill>
                  <a:srgbClr val="2E5496"/>
                </a:solidFill>
                <a:latin typeface="Calibri"/>
                <a:cs typeface="Calibri"/>
              </a:rPr>
              <a:t>и</a:t>
            </a:r>
            <a:endParaRPr sz="1400">
              <a:latin typeface="Calibri"/>
              <a:cs typeface="Calibri"/>
            </a:endParaRPr>
          </a:p>
          <a:p>
            <a:pPr marL="402590" marR="395605" indent="104139">
              <a:lnSpc>
                <a:spcPct val="100000"/>
              </a:lnSpc>
            </a:pPr>
            <a:r>
              <a:rPr sz="1400" spc="-10" dirty="0">
                <a:solidFill>
                  <a:srgbClr val="2E5496"/>
                </a:solidFill>
                <a:latin typeface="Calibri"/>
                <a:cs typeface="Calibri"/>
              </a:rPr>
              <a:t>соответствующие дополнительные профессиональные </a:t>
            </a:r>
            <a:r>
              <a:rPr sz="1400" dirty="0">
                <a:solidFill>
                  <a:srgbClr val="2E5496"/>
                </a:solidFill>
                <a:latin typeface="Calibri"/>
                <a:cs typeface="Calibri"/>
              </a:rPr>
              <a:t>программы,</a:t>
            </a:r>
            <a:r>
              <a:rPr sz="1400" spc="-30" dirty="0">
                <a:solidFill>
                  <a:srgbClr val="2E5496"/>
                </a:solidFill>
                <a:latin typeface="Calibri"/>
                <a:cs typeface="Calibri"/>
              </a:rPr>
              <a:t> </a:t>
            </a:r>
            <a:r>
              <a:rPr sz="1400" dirty="0">
                <a:solidFill>
                  <a:srgbClr val="2E5496"/>
                </a:solidFill>
                <a:latin typeface="Calibri"/>
                <a:cs typeface="Calibri"/>
              </a:rPr>
              <a:t>а</a:t>
            </a:r>
            <a:r>
              <a:rPr sz="1400" spc="-55" dirty="0">
                <a:solidFill>
                  <a:srgbClr val="2E5496"/>
                </a:solidFill>
                <a:latin typeface="Calibri"/>
                <a:cs typeface="Calibri"/>
              </a:rPr>
              <a:t> </a:t>
            </a:r>
            <a:r>
              <a:rPr sz="1400" spc="-10" dirty="0">
                <a:solidFill>
                  <a:srgbClr val="2E5496"/>
                </a:solidFill>
                <a:latin typeface="Calibri"/>
                <a:cs typeface="Calibri"/>
              </a:rPr>
              <a:t>также</a:t>
            </a:r>
            <a:endParaRPr sz="1400">
              <a:latin typeface="Calibri"/>
              <a:cs typeface="Calibri"/>
            </a:endParaRPr>
          </a:p>
          <a:p>
            <a:pPr marL="413384" marR="332105" indent="-73660">
              <a:lnSpc>
                <a:spcPct val="100000"/>
              </a:lnSpc>
            </a:pPr>
            <a:r>
              <a:rPr sz="1400" dirty="0">
                <a:solidFill>
                  <a:srgbClr val="2E5496"/>
                </a:solidFill>
                <a:latin typeface="Calibri"/>
                <a:cs typeface="Calibri"/>
              </a:rPr>
              <a:t>основные</a:t>
            </a:r>
            <a:r>
              <a:rPr sz="1400" spc="-40" dirty="0">
                <a:solidFill>
                  <a:srgbClr val="2E5496"/>
                </a:solidFill>
                <a:latin typeface="Calibri"/>
                <a:cs typeface="Calibri"/>
              </a:rPr>
              <a:t> </a:t>
            </a:r>
            <a:r>
              <a:rPr sz="1400" spc="-10" dirty="0">
                <a:solidFill>
                  <a:srgbClr val="2E5496"/>
                </a:solidFill>
                <a:latin typeface="Calibri"/>
                <a:cs typeface="Calibri"/>
              </a:rPr>
              <a:t>программы профессионального</a:t>
            </a:r>
            <a:endParaRPr sz="1400">
              <a:latin typeface="Calibri"/>
              <a:cs typeface="Calibri"/>
            </a:endParaRPr>
          </a:p>
          <a:p>
            <a:pPr marL="222250">
              <a:lnSpc>
                <a:spcPct val="100000"/>
              </a:lnSpc>
            </a:pPr>
            <a:r>
              <a:rPr sz="1400" dirty="0">
                <a:solidFill>
                  <a:srgbClr val="2E5496"/>
                </a:solidFill>
                <a:latin typeface="Calibri"/>
                <a:cs typeface="Calibri"/>
              </a:rPr>
              <a:t>обучения</a:t>
            </a:r>
            <a:r>
              <a:rPr sz="1400" spc="-20" dirty="0">
                <a:solidFill>
                  <a:srgbClr val="2E5496"/>
                </a:solidFill>
                <a:latin typeface="Calibri"/>
                <a:cs typeface="Calibri"/>
              </a:rPr>
              <a:t> </a:t>
            </a:r>
            <a:r>
              <a:rPr sz="1400" dirty="0">
                <a:solidFill>
                  <a:srgbClr val="2E5496"/>
                </a:solidFill>
                <a:latin typeface="Calibri"/>
                <a:cs typeface="Calibri"/>
              </a:rPr>
              <a:t>модули</a:t>
            </a:r>
            <a:r>
              <a:rPr sz="1400" spc="-20" dirty="0">
                <a:solidFill>
                  <a:srgbClr val="2E5496"/>
                </a:solidFill>
                <a:latin typeface="Calibri"/>
                <a:cs typeface="Calibri"/>
              </a:rPr>
              <a:t> </a:t>
            </a:r>
            <a:r>
              <a:rPr sz="1400" dirty="0">
                <a:solidFill>
                  <a:srgbClr val="2E5496"/>
                </a:solidFill>
                <a:latin typeface="Calibri"/>
                <a:cs typeface="Calibri"/>
              </a:rPr>
              <a:t>по</a:t>
            </a:r>
            <a:r>
              <a:rPr sz="1400" spc="-50" dirty="0">
                <a:solidFill>
                  <a:srgbClr val="2E5496"/>
                </a:solidFill>
                <a:latin typeface="Calibri"/>
                <a:cs typeface="Calibri"/>
              </a:rPr>
              <a:t> </a:t>
            </a:r>
            <a:r>
              <a:rPr sz="1400" spc="-25" dirty="0">
                <a:solidFill>
                  <a:srgbClr val="2E5496"/>
                </a:solidFill>
                <a:latin typeface="Calibri"/>
                <a:cs typeface="Calibri"/>
              </a:rPr>
              <a:t>БАС</a:t>
            </a:r>
            <a:endParaRPr sz="1400">
              <a:latin typeface="Calibri"/>
              <a:cs typeface="Calibri"/>
            </a:endParaRPr>
          </a:p>
        </p:txBody>
      </p:sp>
    </p:spTree>
    <p:extLst>
      <p:ext uri="{BB962C8B-B14F-4D97-AF65-F5344CB8AC3E}">
        <p14:creationId xmlns:p14="http://schemas.microsoft.com/office/powerpoint/2010/main" val="273530192"/>
      </p:ext>
    </p:extLst>
  </p:cSld>
  <p:clrMapOvr>
    <a:masterClrMapping/>
  </p:clrMapOvr>
  <p:transition>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1141"/>
          </a:xfrm>
          <a:prstGeom prst="rect">
            <a:avLst/>
          </a:prstGeom>
        </p:spPr>
      </p:pic>
    </p:spTree>
    <p:extLst>
      <p:ext uri="{BB962C8B-B14F-4D97-AF65-F5344CB8AC3E}">
        <p14:creationId xmlns:p14="http://schemas.microsoft.com/office/powerpoint/2010/main" val="191524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7999"/>
          </a:xfrm>
          <a:prstGeom prst="rect">
            <a:avLst/>
          </a:prstGeom>
        </p:spPr>
      </p:pic>
    </p:spTree>
    <p:extLst>
      <p:ext uri="{BB962C8B-B14F-4D97-AF65-F5344CB8AC3E}">
        <p14:creationId xmlns:p14="http://schemas.microsoft.com/office/powerpoint/2010/main" val="208512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135561" y="1659636"/>
            <a:ext cx="7388115" cy="1846659"/>
          </a:xfrm>
          <a:prstGeom prst="rect">
            <a:avLst/>
          </a:prstGeom>
        </p:spPr>
        <p:txBody>
          <a:bodyPr wrap="square">
            <a:spAutoFit/>
          </a:bodyPr>
          <a:lstStyle/>
          <a:p>
            <a:endParaRPr lang="ru-RU" sz="1600" dirty="0">
              <a:solidFill>
                <a:prstClr val="black"/>
              </a:solidFill>
            </a:endParaRPr>
          </a:p>
          <a:p>
            <a:endParaRPr lang="ru-RU" sz="1600" dirty="0">
              <a:solidFill>
                <a:prstClr val="black"/>
              </a:solidFill>
            </a:endParaRPr>
          </a:p>
          <a:p>
            <a:endParaRPr lang="ru-RU" sz="1600" dirty="0">
              <a:solidFill>
                <a:prstClr val="black"/>
              </a:solidFill>
            </a:endParaRPr>
          </a:p>
          <a:p>
            <a:endParaRPr lang="ru-RU" sz="1600" dirty="0">
              <a:solidFill>
                <a:prstClr val="black"/>
              </a:solidFill>
            </a:endParaRPr>
          </a:p>
          <a:p>
            <a:endParaRPr lang="ru-RU" sz="1600" dirty="0">
              <a:solidFill>
                <a:prstClr val="black"/>
              </a:solidFill>
            </a:endParaRPr>
          </a:p>
          <a:p>
            <a:endParaRPr lang="ru-RU" sz="1600" dirty="0">
              <a:solidFill>
                <a:prstClr val="black"/>
              </a:solidFill>
            </a:endParaRPr>
          </a:p>
          <a:p>
            <a:endParaRPr lang="ru-RU" dirty="0">
              <a:solidFill>
                <a:prstClr val="black"/>
              </a:solidFill>
            </a:endParaRPr>
          </a:p>
        </p:txBody>
      </p:sp>
      <p:sp>
        <p:nvSpPr>
          <p:cNvPr id="46" name="Прямоугольник 45"/>
          <p:cNvSpPr/>
          <p:nvPr/>
        </p:nvSpPr>
        <p:spPr>
          <a:xfrm>
            <a:off x="1669983" y="116632"/>
            <a:ext cx="7610304" cy="338554"/>
          </a:xfrm>
          <a:prstGeom prst="rect">
            <a:avLst/>
          </a:prstGeom>
        </p:spPr>
        <p:txBody>
          <a:bodyPr wrap="square">
            <a:spAutoFit/>
          </a:bodyPr>
          <a:lstStyle/>
          <a:p>
            <a:pPr algn="ctr"/>
            <a:endParaRPr lang="ru-RU" sz="1600" b="1" dirty="0">
              <a:solidFill>
                <a:srgbClr val="7F8FA9">
                  <a:lumMod val="75000"/>
                </a:srgbClr>
              </a:solidFill>
              <a:effectLst>
                <a:outerShdw blurRad="38100" dist="38100" dir="2700000" algn="tl">
                  <a:srgbClr val="000000">
                    <a:alpha val="43137"/>
                  </a:srgbClr>
                </a:outerShdw>
              </a:effectLst>
            </a:endParaRPr>
          </a:p>
        </p:txBody>
      </p:sp>
      <p:sp>
        <p:nvSpPr>
          <p:cNvPr id="69" name="Прямоугольник 68"/>
          <p:cNvSpPr/>
          <p:nvPr/>
        </p:nvSpPr>
        <p:spPr>
          <a:xfrm>
            <a:off x="2538913" y="4109229"/>
            <a:ext cx="4709215" cy="369332"/>
          </a:xfrm>
          <a:prstGeom prst="rect">
            <a:avLst/>
          </a:prstGeom>
        </p:spPr>
        <p:txBody>
          <a:bodyPr wrap="square">
            <a:spAutoFit/>
          </a:bodyPr>
          <a:lstStyle/>
          <a:p>
            <a:r>
              <a:rPr lang="ru-RU"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29" name="Прямоугольник 28"/>
          <p:cNvSpPr/>
          <p:nvPr/>
        </p:nvSpPr>
        <p:spPr>
          <a:xfrm>
            <a:off x="7499026" y="3429000"/>
            <a:ext cx="1692307" cy="369332"/>
          </a:xfrm>
          <a:prstGeom prst="rect">
            <a:avLst/>
          </a:prstGeom>
        </p:spPr>
        <p:txBody>
          <a:bodyPr wrap="square">
            <a:spAutoFit/>
          </a:bodyPr>
          <a:lstStyle/>
          <a:p>
            <a:pPr algn="ctr"/>
            <a:endParaRPr lang="ru-RU" dirty="0">
              <a:solidFill>
                <a:prstClr val="black"/>
              </a:solidFill>
            </a:endParaRPr>
          </a:p>
        </p:txBody>
      </p:sp>
      <p:sp>
        <p:nvSpPr>
          <p:cNvPr id="2" name="Прямоугольник 1"/>
          <p:cNvSpPr/>
          <p:nvPr/>
        </p:nvSpPr>
        <p:spPr>
          <a:xfrm>
            <a:off x="1809720" y="714356"/>
            <a:ext cx="8143932" cy="830997"/>
          </a:xfrm>
          <a:prstGeom prst="rect">
            <a:avLst/>
          </a:prstGeom>
        </p:spPr>
        <p:txBody>
          <a:bodyPr wrap="square">
            <a:spAutoFit/>
          </a:bodyPr>
          <a:lstStyle/>
          <a:p>
            <a:pPr algn="ctr"/>
            <a:endParaRPr lang="ru-RU" sz="2000" i="1" dirty="0" smtClean="0">
              <a:solidFill>
                <a:srgbClr val="FF0000"/>
              </a:solidFill>
            </a:endParaRPr>
          </a:p>
          <a:p>
            <a:pPr algn="ctr"/>
            <a:endParaRPr lang="ru-RU" sz="2800" dirty="0">
              <a:solidFill>
                <a:srgbClr val="920000"/>
              </a:solidFill>
              <a:latin typeface="Calibri" pitchFamily="34" charset="0"/>
            </a:endParaRPr>
          </a:p>
        </p:txBody>
      </p:sp>
      <p:pic>
        <p:nvPicPr>
          <p:cNvPr id="21" name="Рисунок 20"/>
          <p:cNvPicPr/>
          <p:nvPr/>
        </p:nvPicPr>
        <p:blipFill>
          <a:blip r:embed="rId2" cstate="print"/>
          <a:srcRect l="24372" t="22222" r="34260" b="21937"/>
          <a:stretch>
            <a:fillRect/>
          </a:stretch>
        </p:blipFill>
        <p:spPr bwMode="auto">
          <a:xfrm>
            <a:off x="309522" y="714356"/>
            <a:ext cx="2786082" cy="2286016"/>
          </a:xfrm>
          <a:prstGeom prst="rect">
            <a:avLst/>
          </a:prstGeom>
          <a:noFill/>
          <a:ln w="9525">
            <a:solidFill>
              <a:srgbClr val="4762A7"/>
            </a:solidFill>
            <a:miter lim="800000"/>
            <a:headEnd/>
            <a:tailEnd/>
          </a:ln>
        </p:spPr>
      </p:pic>
      <p:sp>
        <p:nvSpPr>
          <p:cNvPr id="23" name="Прямоугольник 22"/>
          <p:cNvSpPr/>
          <p:nvPr/>
        </p:nvSpPr>
        <p:spPr>
          <a:xfrm>
            <a:off x="3614671" y="3302406"/>
            <a:ext cx="8215370" cy="1661993"/>
          </a:xfrm>
          <a:prstGeom prst="rect">
            <a:avLst/>
          </a:prstGeom>
          <a:effectLst>
            <a:glow rad="101600">
              <a:schemeClr val="accent1">
                <a:satMod val="175000"/>
                <a:alpha val="40000"/>
              </a:schemeClr>
            </a:glow>
            <a:outerShdw blurRad="50800" dist="38100" dir="2700000" algn="tl" rotWithShape="0">
              <a:prstClr val="black">
                <a:alpha val="40000"/>
              </a:prstClr>
            </a:outerShdw>
          </a:effectLst>
        </p:spPr>
        <p:style>
          <a:lnRef idx="1">
            <a:schemeClr val="accent2"/>
          </a:lnRef>
          <a:fillRef idx="1001">
            <a:schemeClr val="lt2"/>
          </a:fillRef>
          <a:effectRef idx="1">
            <a:schemeClr val="accent2"/>
          </a:effectRef>
          <a:fontRef idx="minor">
            <a:schemeClr val="dk1"/>
          </a:fontRef>
        </p:style>
        <p:txBody>
          <a:bodyPr wrap="square">
            <a:spAutoFit/>
          </a:bodyPr>
          <a:lstStyle/>
          <a:p>
            <a:pPr algn="just"/>
            <a:r>
              <a:rPr lang="ru-RU" sz="1600" dirty="0" smtClean="0">
                <a:solidFill>
                  <a:srgbClr val="2C395E"/>
                </a:solidFill>
                <a:latin typeface="Calibri" panose="020F0502020204030204" pitchFamily="34" charset="0"/>
                <a:cs typeface="Calibri" panose="020F0502020204030204" pitchFamily="34" charset="0"/>
              </a:rPr>
              <a:t>В РОССИИ СТАРТОВАЛ НОВЫЙ НАЦИОНАЛЬНЫЙ ПРОЕКТ «МОЛОДЕЖЬ И ДЕТИ», КОТОРЫЙ БУДЕТ НАПРАВЛЕН НА СОЗДАНИЕ БЛАГОПРИЯТНОЙ СРЕДЫ ДЛЯ РАЗВИТИЯ ТАЛАНТОВ И САМОРЕАЛИЗАЦИИ МОЛОДЕЖИ В ВОЗРАСТЕ ОТ 14 ДО 35 ЛЕТ. ЭТОТ ПРОЕКТ СТАНЕТ ЛОГИЧЕСКИМ ПРОДОЛЖЕНИЕМ ТЕКУЩЕГО НАЦПРОЕКТА «ОБРАЗОВАНИЕ» </a:t>
            </a:r>
            <a:r>
              <a:rPr lang="ru-RU" dirty="0" smtClean="0">
                <a:solidFill>
                  <a:srgbClr val="2C395E"/>
                </a:solidFill>
                <a:latin typeface="Calibri" panose="020F0502020204030204" pitchFamily="34" charset="0"/>
                <a:cs typeface="Calibri" panose="020F0502020204030204" pitchFamily="34" charset="0"/>
              </a:rPr>
              <a:t>НО ТАКЖЕ ПРЕДЛОЖИТ НОВЫЕ ПОДХОДЫ К ВОПРОСАМ МОЛОДЕЖНОЙ ПОЛИТИКИ В СООТВЕТСТВИИ СО СТРАТЕГИЕЙ РАЗВИТИЯ ОБРАЗОВАНИЯ ДО 2030 ГОДА.</a:t>
            </a:r>
            <a:endParaRPr kumimoji="0" lang="ru-RU" b="1" i="0" u="none" strike="noStrike" kern="0" cap="none" spc="0" normalizeH="0" baseline="0" noProof="0" dirty="0">
              <a:ln>
                <a:noFill/>
              </a:ln>
              <a:solidFill>
                <a:srgbClr val="2C395E"/>
              </a:solidFill>
              <a:effectLst/>
              <a:uLnTx/>
              <a:uFillTx/>
              <a:latin typeface="Calibri" panose="020F0502020204030204" pitchFamily="34" charset="0"/>
              <a:cs typeface="Calibri" panose="020F0502020204030204" pitchFamily="34" charset="0"/>
            </a:endParaRPr>
          </a:p>
        </p:txBody>
      </p:sp>
      <p:sp>
        <p:nvSpPr>
          <p:cNvPr id="24" name="Прямоугольник 23"/>
          <p:cNvSpPr/>
          <p:nvPr/>
        </p:nvSpPr>
        <p:spPr>
          <a:xfrm>
            <a:off x="3614671" y="4945480"/>
            <a:ext cx="8215370" cy="923330"/>
          </a:xfrm>
          <a:prstGeom prst="rect">
            <a:avLst/>
          </a:prstGeom>
          <a:effectLst>
            <a:glow rad="101600">
              <a:schemeClr val="accent1">
                <a:satMod val="175000"/>
                <a:alpha val="40000"/>
              </a:schemeClr>
            </a:glow>
            <a:outerShdw blurRad="50800" dist="38100" dir="2700000" algn="tl" rotWithShape="0">
              <a:prstClr val="black">
                <a:alpha val="40000"/>
              </a:prstClr>
            </a:outerShdw>
          </a:effectLst>
        </p:spPr>
        <p:style>
          <a:lnRef idx="1">
            <a:schemeClr val="accent2"/>
          </a:lnRef>
          <a:fillRef idx="1001">
            <a:schemeClr val="lt2"/>
          </a:fillRef>
          <a:effectRef idx="1">
            <a:schemeClr val="accent2"/>
          </a:effectRef>
          <a:fontRef idx="minor">
            <a:schemeClr val="dk1"/>
          </a:fontRef>
        </p:style>
        <p:txBody>
          <a:bodyPr wrap="square">
            <a:spAutoFit/>
          </a:bodyPr>
          <a:lstStyle/>
          <a:p>
            <a:pPr algn="just"/>
            <a:r>
              <a:rPr lang="ru-RU" dirty="0" smtClean="0">
                <a:solidFill>
                  <a:srgbClr val="2C395E"/>
                </a:solidFill>
                <a:latin typeface="Calibri" panose="020F0502020204030204" pitchFamily="34" charset="0"/>
                <a:cs typeface="Calibri" panose="020F0502020204030204" pitchFamily="34" charset="0"/>
              </a:rPr>
              <a:t>НАЦПРОЕКТ «МОЛОДЕЖЬ И ДЕТИ» ОБЪЕДИНИТ УСИЛИЯ ПО ФОРМИРОВАНИЮ СУВЕРЕННОЙ ОБРАЗОВАТЕЛЬНОЙ СИСТЕМЫ И ПАТРИОТИЧЕСКОГО ВОСПИТАНИЯ, А ТАКЖЕ БУДЕТ СПОСОБСТВОВАТЬ РАЗВИТИЮ НЕОБХОДИМОЙ ИНФРАСТРУКТУРЫ </a:t>
            </a:r>
            <a:endParaRPr kumimoji="0" lang="ru-RU" b="1" i="0" u="none" strike="noStrike" kern="0" cap="none" spc="0" normalizeH="0" baseline="0" noProof="0" dirty="0">
              <a:ln>
                <a:noFill/>
              </a:ln>
              <a:solidFill>
                <a:srgbClr val="2C395E"/>
              </a:solidFill>
              <a:effectLst/>
              <a:uLnTx/>
              <a:uFillTx/>
              <a:latin typeface="Calibri" panose="020F0502020204030204" pitchFamily="34" charset="0"/>
              <a:cs typeface="Calibri" panose="020F0502020204030204" pitchFamily="34" charset="0"/>
            </a:endParaRPr>
          </a:p>
        </p:txBody>
      </p:sp>
      <p:pic>
        <p:nvPicPr>
          <p:cNvPr id="25" name="Рисунок 24"/>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rcRect l="21004" t="55555" r="19015" b="4559"/>
          <a:stretch>
            <a:fillRect/>
          </a:stretch>
        </p:blipFill>
        <p:spPr bwMode="auto">
          <a:xfrm>
            <a:off x="3667108" y="785794"/>
            <a:ext cx="8286808" cy="2214578"/>
          </a:xfrm>
          <a:prstGeom prst="rect">
            <a:avLst/>
          </a:prstGeom>
          <a:noFill/>
          <a:ln w="9525">
            <a:solidFill>
              <a:srgbClr val="4762A7"/>
            </a:solidFill>
            <a:miter lim="800000"/>
            <a:headEnd/>
            <a:tailEnd/>
          </a:ln>
          <a:effectLst>
            <a:outerShdw blurRad="50800" dist="38100" algn="l" rotWithShape="0">
              <a:prstClr val="black">
                <a:alpha val="40000"/>
              </a:prstClr>
            </a:outerShdw>
          </a:effectLst>
        </p:spPr>
      </p:pic>
      <p:pic>
        <p:nvPicPr>
          <p:cNvPr id="1026" name="Picture 2" descr="Новый национальный проект «Молодежь и дети»: возможности для образования будущего, изображение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48" y="3255171"/>
            <a:ext cx="2940029" cy="26896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0"/>
            <a:ext cx="12192000" cy="714356"/>
          </a:xfrm>
          <a:prstGeom prst="rect">
            <a:avLst/>
          </a:prstGeom>
          <a:solidFill>
            <a:srgbClr val="2C39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0" y="6178265"/>
            <a:ext cx="12192000" cy="714356"/>
          </a:xfrm>
          <a:prstGeom prst="rect">
            <a:avLst/>
          </a:prstGeom>
          <a:solidFill>
            <a:srgbClr val="2C39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04036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551973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 name="Picture 4" descr="Picture background"/>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774825" y="4192588"/>
            <a:ext cx="269875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343025" y="1628775"/>
            <a:ext cx="8137525" cy="266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Rectangle 5"/>
          <p:cNvSpPr txBox="1">
            <a:spLocks noRot="1" noChangeArrowheads="1"/>
          </p:cNvSpPr>
          <p:nvPr/>
        </p:nvSpPr>
        <p:spPr>
          <a:xfrm>
            <a:off x="1542224" y="1304924"/>
            <a:ext cx="10512425" cy="3311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endParaRPr lang="ru-RU" sz="2400" b="1" dirty="0" smtClean="0">
              <a:solidFill>
                <a:schemeClr val="accent1">
                  <a:lumMod val="50000"/>
                </a:schemeClr>
              </a:solidFill>
              <a:latin typeface="Calibri" panose="020F0502020204030204" pitchFamily="34" charset="0"/>
              <a:cs typeface="Calibri" panose="020F0502020204030204" pitchFamily="34" charset="0"/>
            </a:endParaRPr>
          </a:p>
          <a:p>
            <a:pPr marL="46037" indent="0">
              <a:buNone/>
              <a:defRPr/>
            </a:pPr>
            <a:r>
              <a:rPr lang="ru-RU" sz="3600" b="1" dirty="0" smtClean="0">
                <a:solidFill>
                  <a:schemeClr val="accent1">
                    <a:lumMod val="50000"/>
                  </a:schemeClr>
                </a:solidFill>
                <a:latin typeface="Calibri" panose="020F0502020204030204" pitchFamily="34" charset="0"/>
                <a:cs typeface="Calibri" panose="020F0502020204030204" pitchFamily="34" charset="0"/>
              </a:rPr>
              <a:t>ЦЕЛЬ НАЦИОНАЛЬНОГО ПРОЕКТА </a:t>
            </a:r>
            <a:br>
              <a:rPr lang="ru-RU" sz="3600" b="1" dirty="0" smtClean="0">
                <a:solidFill>
                  <a:schemeClr val="accent1">
                    <a:lumMod val="50000"/>
                  </a:schemeClr>
                </a:solidFill>
                <a:latin typeface="Calibri" panose="020F0502020204030204" pitchFamily="34" charset="0"/>
                <a:cs typeface="Calibri" panose="020F0502020204030204" pitchFamily="34" charset="0"/>
              </a:rPr>
            </a:br>
            <a:r>
              <a:rPr lang="ru-RU" sz="4400" b="1" dirty="0" smtClean="0">
                <a:solidFill>
                  <a:schemeClr val="accent1">
                    <a:lumMod val="50000"/>
                  </a:schemeClr>
                </a:solidFill>
                <a:latin typeface="Calibri" panose="020F0502020204030204" pitchFamily="34" charset="0"/>
                <a:cs typeface="Calibri" panose="020F0502020204030204" pitchFamily="34" charset="0"/>
              </a:rPr>
              <a:t>МОЛОДЕЖЬ И ДЕТИ</a:t>
            </a:r>
          </a:p>
        </p:txBody>
      </p:sp>
      <p:sp>
        <p:nvSpPr>
          <p:cNvPr id="8" name="Rectangle 5"/>
          <p:cNvSpPr txBox="1">
            <a:spLocks noRot="1" noChangeArrowheads="1"/>
          </p:cNvSpPr>
          <p:nvPr/>
        </p:nvSpPr>
        <p:spPr>
          <a:xfrm>
            <a:off x="1542225" y="2609850"/>
            <a:ext cx="10512425" cy="3311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endParaRPr lang="ru-RU" sz="2000" b="1" dirty="0" smtClean="0">
              <a:solidFill>
                <a:schemeClr val="accent1">
                  <a:lumMod val="50000"/>
                </a:schemeClr>
              </a:solidFill>
            </a:endParaRPr>
          </a:p>
          <a:p>
            <a:pPr marL="46037" indent="0">
              <a:buNone/>
              <a:defRPr/>
            </a:pPr>
            <a:r>
              <a:rPr lang="ru-RU" sz="2000" b="1" dirty="0" smtClean="0">
                <a:solidFill>
                  <a:schemeClr val="accent1">
                    <a:lumMod val="50000"/>
                  </a:schemeClr>
                </a:solidFill>
              </a:rPr>
              <a:t>СТАНОВЛЕНИЕ И РАЗВИТИЕ ПОКОЛЕНИЯ РОССИЙСКИХ ГРАЖДАН ПАТРИОТИЧЕСКИ НАСТРОЕННОГО, ВЫСОКОНРАВСТВЕННОГО </a:t>
            </a:r>
            <a:br>
              <a:rPr lang="ru-RU" sz="2000" b="1" dirty="0" smtClean="0">
                <a:solidFill>
                  <a:schemeClr val="accent1">
                    <a:lumMod val="50000"/>
                  </a:schemeClr>
                </a:solidFill>
              </a:rPr>
            </a:br>
            <a:r>
              <a:rPr lang="ru-RU" sz="2000" b="1" dirty="0" smtClean="0">
                <a:solidFill>
                  <a:schemeClr val="accent1">
                    <a:lumMod val="50000"/>
                  </a:schemeClr>
                </a:solidFill>
              </a:rPr>
              <a:t>И ОТВЕТСТВЕННОГО, СПОСОБНОГО ОБЕСПЕЧИТЬ СУВЕРЕНИТЕТ, КОНКУРЕНТОСПОСОБНОСТЬ И ДАЛЬНЕЙШЕЕ РАЗВИТИЕ РОССИИ</a:t>
            </a:r>
            <a:endParaRPr lang="ru-RU" sz="2000" b="1" dirty="0">
              <a:solidFill>
                <a:schemeClr val="accent1">
                  <a:lumMod val="50000"/>
                </a:schemeClr>
              </a:solidFill>
            </a:endParaRPr>
          </a:p>
        </p:txBody>
      </p:sp>
    </p:spTree>
    <p:extLst>
      <p:ext uri="{BB962C8B-B14F-4D97-AF65-F5344CB8AC3E}">
        <p14:creationId xmlns:p14="http://schemas.microsoft.com/office/powerpoint/2010/main" val="792835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989" y="337819"/>
            <a:ext cx="6658609" cy="330200"/>
          </a:xfrm>
          <a:prstGeom prst="rect">
            <a:avLst/>
          </a:prstGeom>
        </p:spPr>
        <p:txBody>
          <a:bodyPr vert="horz" wrap="square" lIns="0" tIns="12065" rIns="0" bIns="0" rtlCol="0">
            <a:spAutoFit/>
          </a:bodyPr>
          <a:lstStyle/>
          <a:p>
            <a:pPr marL="12700">
              <a:lnSpc>
                <a:spcPct val="100000"/>
              </a:lnSpc>
              <a:spcBef>
                <a:spcPts val="95"/>
              </a:spcBef>
            </a:pPr>
            <a:r>
              <a:rPr sz="2000" spc="-10" dirty="0">
                <a:latin typeface="Calibri"/>
                <a:cs typeface="Calibri"/>
              </a:rPr>
              <a:t>НАЦИОНАЛЬНЫЙ</a:t>
            </a:r>
            <a:r>
              <a:rPr sz="2000" spc="-40" dirty="0">
                <a:latin typeface="Calibri"/>
                <a:cs typeface="Calibri"/>
              </a:rPr>
              <a:t> </a:t>
            </a:r>
            <a:r>
              <a:rPr sz="2000" dirty="0">
                <a:latin typeface="Calibri"/>
                <a:cs typeface="Calibri"/>
              </a:rPr>
              <a:t>ПРОЕКТ</a:t>
            </a:r>
            <a:r>
              <a:rPr sz="2000" spc="-60" dirty="0">
                <a:latin typeface="Calibri"/>
                <a:cs typeface="Calibri"/>
              </a:rPr>
              <a:t> </a:t>
            </a:r>
            <a:r>
              <a:rPr sz="2000" spc="-10" dirty="0">
                <a:latin typeface="Calibri"/>
                <a:cs typeface="Calibri"/>
              </a:rPr>
              <a:t>«МОЛОДЕЖЬ</a:t>
            </a:r>
            <a:r>
              <a:rPr sz="2000" spc="-55" dirty="0">
                <a:latin typeface="Calibri"/>
                <a:cs typeface="Calibri"/>
              </a:rPr>
              <a:t> </a:t>
            </a:r>
            <a:r>
              <a:rPr sz="2000" dirty="0">
                <a:latin typeface="Calibri"/>
                <a:cs typeface="Calibri"/>
              </a:rPr>
              <a:t>И</a:t>
            </a:r>
            <a:r>
              <a:rPr sz="2000" spc="-65" dirty="0">
                <a:latin typeface="Calibri"/>
                <a:cs typeface="Calibri"/>
              </a:rPr>
              <a:t> </a:t>
            </a:r>
            <a:r>
              <a:rPr sz="2000" dirty="0">
                <a:latin typeface="Calibri"/>
                <a:cs typeface="Calibri"/>
              </a:rPr>
              <a:t>ДЕТИ».</a:t>
            </a:r>
            <a:r>
              <a:rPr sz="2000" spc="-65" dirty="0">
                <a:latin typeface="Calibri"/>
                <a:cs typeface="Calibri"/>
              </a:rPr>
              <a:t> </a:t>
            </a:r>
            <a:r>
              <a:rPr sz="2000" spc="-10" dirty="0">
                <a:latin typeface="Calibri"/>
                <a:cs typeface="Calibri"/>
              </a:rPr>
              <a:t>СТРУКТУРА</a:t>
            </a:r>
            <a:endParaRPr sz="2000">
              <a:latin typeface="Calibri"/>
              <a:cs typeface="Calibri"/>
            </a:endParaRPr>
          </a:p>
        </p:txBody>
      </p:sp>
      <p:sp>
        <p:nvSpPr>
          <p:cNvPr id="3" name="object 3"/>
          <p:cNvSpPr/>
          <p:nvPr/>
        </p:nvSpPr>
        <p:spPr>
          <a:xfrm>
            <a:off x="1130427" y="702183"/>
            <a:ext cx="7919084" cy="0"/>
          </a:xfrm>
          <a:custGeom>
            <a:avLst/>
            <a:gdLst/>
            <a:ahLst/>
            <a:cxnLst/>
            <a:rect l="l" t="t" r="r" b="b"/>
            <a:pathLst>
              <a:path w="7919084">
                <a:moveTo>
                  <a:pt x="0" y="0"/>
                </a:moveTo>
                <a:lnTo>
                  <a:pt x="7918831" y="0"/>
                </a:lnTo>
              </a:path>
            </a:pathLst>
          </a:custGeom>
          <a:ln w="25146">
            <a:solidFill>
              <a:srgbClr val="404684"/>
            </a:solidFill>
          </a:ln>
        </p:spPr>
        <p:txBody>
          <a:bodyPr wrap="square" lIns="0" tIns="0" rIns="0" bIns="0" rtlCol="0"/>
          <a:lstStyle/>
          <a:p>
            <a:endParaRPr/>
          </a:p>
        </p:txBody>
      </p:sp>
      <p:grpSp>
        <p:nvGrpSpPr>
          <p:cNvPr id="4" name="object 4"/>
          <p:cNvGrpSpPr/>
          <p:nvPr/>
        </p:nvGrpSpPr>
        <p:grpSpPr>
          <a:xfrm>
            <a:off x="1514665" y="2934271"/>
            <a:ext cx="2755900" cy="553720"/>
            <a:chOff x="1514665" y="2934271"/>
            <a:chExt cx="2755900" cy="553720"/>
          </a:xfrm>
        </p:grpSpPr>
        <p:sp>
          <p:nvSpPr>
            <p:cNvPr id="5" name="object 5"/>
            <p:cNvSpPr/>
            <p:nvPr/>
          </p:nvSpPr>
          <p:spPr>
            <a:xfrm>
              <a:off x="1521332" y="2940938"/>
              <a:ext cx="2742565" cy="540385"/>
            </a:xfrm>
            <a:custGeom>
              <a:avLst/>
              <a:gdLst/>
              <a:ahLst/>
              <a:cxnLst/>
              <a:rect l="l" t="t" r="r" b="b"/>
              <a:pathLst>
                <a:path w="2742565" h="540385">
                  <a:moveTo>
                    <a:pt x="2742438" y="0"/>
                  </a:moveTo>
                  <a:lnTo>
                    <a:pt x="0" y="0"/>
                  </a:lnTo>
                  <a:lnTo>
                    <a:pt x="0" y="540258"/>
                  </a:lnTo>
                  <a:lnTo>
                    <a:pt x="2742438" y="540258"/>
                  </a:lnTo>
                  <a:lnTo>
                    <a:pt x="2742438" y="0"/>
                  </a:lnTo>
                  <a:close/>
                </a:path>
              </a:pathLst>
            </a:custGeom>
            <a:solidFill>
              <a:srgbClr val="404684"/>
            </a:solidFill>
          </p:spPr>
          <p:txBody>
            <a:bodyPr wrap="square" lIns="0" tIns="0" rIns="0" bIns="0" rtlCol="0"/>
            <a:lstStyle/>
            <a:p>
              <a:endParaRPr/>
            </a:p>
          </p:txBody>
        </p:sp>
        <p:sp>
          <p:nvSpPr>
            <p:cNvPr id="6" name="object 6"/>
            <p:cNvSpPr/>
            <p:nvPr/>
          </p:nvSpPr>
          <p:spPr>
            <a:xfrm>
              <a:off x="1521332" y="2940938"/>
              <a:ext cx="2742565" cy="540385"/>
            </a:xfrm>
            <a:custGeom>
              <a:avLst/>
              <a:gdLst/>
              <a:ahLst/>
              <a:cxnLst/>
              <a:rect l="l" t="t" r="r" b="b"/>
              <a:pathLst>
                <a:path w="2742565" h="540385">
                  <a:moveTo>
                    <a:pt x="0" y="540258"/>
                  </a:moveTo>
                  <a:lnTo>
                    <a:pt x="2742438" y="540258"/>
                  </a:lnTo>
                  <a:lnTo>
                    <a:pt x="2742438" y="0"/>
                  </a:lnTo>
                  <a:lnTo>
                    <a:pt x="0" y="0"/>
                  </a:lnTo>
                  <a:lnTo>
                    <a:pt x="0" y="540258"/>
                  </a:lnTo>
                  <a:close/>
                </a:path>
              </a:pathLst>
            </a:custGeom>
            <a:ln w="12954">
              <a:solidFill>
                <a:srgbClr val="404684"/>
              </a:solidFill>
            </a:ln>
          </p:spPr>
          <p:txBody>
            <a:bodyPr wrap="square" lIns="0" tIns="0" rIns="0" bIns="0" rtlCol="0"/>
            <a:lstStyle/>
            <a:p>
              <a:endParaRPr/>
            </a:p>
          </p:txBody>
        </p:sp>
      </p:grpSp>
      <p:sp>
        <p:nvSpPr>
          <p:cNvPr id="7" name="object 7"/>
          <p:cNvSpPr txBox="1"/>
          <p:nvPr/>
        </p:nvSpPr>
        <p:spPr>
          <a:xfrm>
            <a:off x="1514855" y="2941574"/>
            <a:ext cx="2755900" cy="513715"/>
          </a:xfrm>
          <a:prstGeom prst="rect">
            <a:avLst/>
          </a:prstGeom>
        </p:spPr>
        <p:txBody>
          <a:bodyPr vert="horz" wrap="square" lIns="0" tIns="12700" rIns="0" bIns="0" rtlCol="0">
            <a:spAutoFit/>
          </a:bodyPr>
          <a:lstStyle/>
          <a:p>
            <a:pPr marL="568960" marR="377190" indent="-185420">
              <a:lnSpc>
                <a:spcPct val="100000"/>
              </a:lnSpc>
              <a:spcBef>
                <a:spcPts val="100"/>
              </a:spcBef>
            </a:pPr>
            <a:r>
              <a:rPr sz="1600" dirty="0">
                <a:solidFill>
                  <a:srgbClr val="FFFFFF"/>
                </a:solidFill>
                <a:latin typeface="Calibri"/>
                <a:cs typeface="Calibri"/>
              </a:rPr>
              <a:t>ФП</a:t>
            </a:r>
            <a:r>
              <a:rPr sz="1600" spc="-20" dirty="0">
                <a:solidFill>
                  <a:srgbClr val="FFFFFF"/>
                </a:solidFill>
                <a:latin typeface="Calibri"/>
                <a:cs typeface="Calibri"/>
              </a:rPr>
              <a:t> </a:t>
            </a:r>
            <a:r>
              <a:rPr sz="1600" dirty="0">
                <a:solidFill>
                  <a:srgbClr val="FFFFFF"/>
                </a:solidFill>
                <a:latin typeface="Calibri"/>
                <a:cs typeface="Calibri"/>
              </a:rPr>
              <a:t>«РОССИЯ</a:t>
            </a:r>
            <a:r>
              <a:rPr sz="1600" spc="-35" dirty="0">
                <a:solidFill>
                  <a:srgbClr val="FFFFFF"/>
                </a:solidFill>
                <a:latin typeface="Calibri"/>
                <a:cs typeface="Calibri"/>
              </a:rPr>
              <a:t> </a:t>
            </a:r>
            <a:r>
              <a:rPr sz="1600" dirty="0">
                <a:solidFill>
                  <a:srgbClr val="FFFFFF"/>
                </a:solidFill>
                <a:latin typeface="Calibri"/>
                <a:cs typeface="Calibri"/>
              </a:rPr>
              <a:t>–</a:t>
            </a:r>
            <a:r>
              <a:rPr sz="1600" spc="-20" dirty="0">
                <a:solidFill>
                  <a:srgbClr val="FFFFFF"/>
                </a:solidFill>
                <a:latin typeface="Calibri"/>
                <a:cs typeface="Calibri"/>
              </a:rPr>
              <a:t> </a:t>
            </a:r>
            <a:r>
              <a:rPr sz="1600" spc="-10" dirty="0">
                <a:solidFill>
                  <a:srgbClr val="FFFFFF"/>
                </a:solidFill>
                <a:latin typeface="Calibri"/>
                <a:cs typeface="Calibri"/>
              </a:rPr>
              <a:t>СТРАНА ВОЗМОЖНОСТЕЙ»</a:t>
            </a:r>
            <a:endParaRPr sz="1600">
              <a:latin typeface="Calibri"/>
              <a:cs typeface="Calibri"/>
            </a:endParaRPr>
          </a:p>
        </p:txBody>
      </p:sp>
      <p:sp>
        <p:nvSpPr>
          <p:cNvPr id="8" name="object 8"/>
          <p:cNvSpPr/>
          <p:nvPr/>
        </p:nvSpPr>
        <p:spPr>
          <a:xfrm>
            <a:off x="1521333" y="3481196"/>
            <a:ext cx="2742565" cy="1190625"/>
          </a:xfrm>
          <a:custGeom>
            <a:avLst/>
            <a:gdLst/>
            <a:ahLst/>
            <a:cxnLst/>
            <a:rect l="l" t="t" r="r" b="b"/>
            <a:pathLst>
              <a:path w="2742565" h="1190625">
                <a:moveTo>
                  <a:pt x="0" y="1190244"/>
                </a:moveTo>
                <a:lnTo>
                  <a:pt x="2742438" y="1190244"/>
                </a:lnTo>
                <a:lnTo>
                  <a:pt x="2742438" y="0"/>
                </a:lnTo>
                <a:lnTo>
                  <a:pt x="0" y="0"/>
                </a:lnTo>
                <a:lnTo>
                  <a:pt x="0" y="1190244"/>
                </a:lnTo>
                <a:close/>
              </a:path>
            </a:pathLst>
          </a:custGeom>
          <a:ln w="12954">
            <a:solidFill>
              <a:srgbClr val="F1F1F1"/>
            </a:solidFill>
          </a:ln>
        </p:spPr>
        <p:txBody>
          <a:bodyPr wrap="square" lIns="0" tIns="0" rIns="0" bIns="0" rtlCol="0"/>
          <a:lstStyle/>
          <a:p>
            <a:endParaRPr/>
          </a:p>
        </p:txBody>
      </p:sp>
      <p:sp>
        <p:nvSpPr>
          <p:cNvPr id="9" name="object 9"/>
          <p:cNvSpPr txBox="1"/>
          <p:nvPr/>
        </p:nvSpPr>
        <p:spPr>
          <a:xfrm>
            <a:off x="1514855" y="3474720"/>
            <a:ext cx="2755900" cy="1203325"/>
          </a:xfrm>
          <a:prstGeom prst="rect">
            <a:avLst/>
          </a:prstGeom>
          <a:solidFill>
            <a:srgbClr val="F1F1F1"/>
          </a:solidFill>
        </p:spPr>
        <p:txBody>
          <a:bodyPr vert="horz" wrap="square" lIns="0" tIns="143510" rIns="0" bIns="0" rtlCol="0">
            <a:spAutoFit/>
          </a:bodyPr>
          <a:lstStyle/>
          <a:p>
            <a:pPr marL="762000" marR="179705" indent="-641350">
              <a:lnSpc>
                <a:spcPct val="100000"/>
              </a:lnSpc>
              <a:spcBef>
                <a:spcPts val="1130"/>
              </a:spcBef>
            </a:pPr>
            <a:r>
              <a:rPr sz="1200" spc="-35" dirty="0">
                <a:latin typeface="Calibri"/>
                <a:cs typeface="Calibri"/>
              </a:rPr>
              <a:t>создание условий </a:t>
            </a:r>
            <a:r>
              <a:rPr sz="1200" spc="-30" dirty="0">
                <a:latin typeface="Calibri"/>
                <a:cs typeface="Calibri"/>
              </a:rPr>
              <a:t>для</a:t>
            </a:r>
            <a:r>
              <a:rPr sz="1200" spc="-40" dirty="0">
                <a:latin typeface="Calibri"/>
                <a:cs typeface="Calibri"/>
              </a:rPr>
              <a:t> </a:t>
            </a:r>
            <a:r>
              <a:rPr sz="1200" spc="-30" dirty="0">
                <a:latin typeface="Calibri"/>
                <a:cs typeface="Calibri"/>
              </a:rPr>
              <a:t>самореализации </a:t>
            </a:r>
            <a:r>
              <a:rPr sz="1200" spc="-35" dirty="0">
                <a:latin typeface="Calibri"/>
                <a:cs typeface="Calibri"/>
              </a:rPr>
              <a:t>детей</a:t>
            </a:r>
            <a:r>
              <a:rPr sz="1200" spc="-45" dirty="0">
                <a:latin typeface="Calibri"/>
                <a:cs typeface="Calibri"/>
              </a:rPr>
              <a:t> </a:t>
            </a:r>
            <a:r>
              <a:rPr sz="1200" dirty="0">
                <a:latin typeface="Calibri"/>
                <a:cs typeface="Calibri"/>
              </a:rPr>
              <a:t>и</a:t>
            </a:r>
            <a:r>
              <a:rPr sz="1200" spc="-50" dirty="0">
                <a:latin typeface="Calibri"/>
                <a:cs typeface="Calibri"/>
              </a:rPr>
              <a:t> </a:t>
            </a:r>
            <a:r>
              <a:rPr sz="1200" spc="-10" dirty="0">
                <a:latin typeface="Calibri"/>
                <a:cs typeface="Calibri"/>
              </a:rPr>
              <a:t>молодежи</a:t>
            </a:r>
            <a:endParaRPr sz="1200">
              <a:latin typeface="Calibri"/>
              <a:cs typeface="Calibri"/>
            </a:endParaRPr>
          </a:p>
        </p:txBody>
      </p:sp>
      <p:grpSp>
        <p:nvGrpSpPr>
          <p:cNvPr id="10" name="object 10"/>
          <p:cNvGrpSpPr/>
          <p:nvPr/>
        </p:nvGrpSpPr>
        <p:grpSpPr>
          <a:xfrm>
            <a:off x="4920805" y="2895409"/>
            <a:ext cx="2755900" cy="553720"/>
            <a:chOff x="4920805" y="2895409"/>
            <a:chExt cx="2755900" cy="553720"/>
          </a:xfrm>
        </p:grpSpPr>
        <p:sp>
          <p:nvSpPr>
            <p:cNvPr id="11" name="object 11"/>
            <p:cNvSpPr/>
            <p:nvPr/>
          </p:nvSpPr>
          <p:spPr>
            <a:xfrm>
              <a:off x="4927472" y="2902077"/>
              <a:ext cx="2742565" cy="540385"/>
            </a:xfrm>
            <a:custGeom>
              <a:avLst/>
              <a:gdLst/>
              <a:ahLst/>
              <a:cxnLst/>
              <a:rect l="l" t="t" r="r" b="b"/>
              <a:pathLst>
                <a:path w="2742565" h="540385">
                  <a:moveTo>
                    <a:pt x="2742438" y="0"/>
                  </a:moveTo>
                  <a:lnTo>
                    <a:pt x="0" y="0"/>
                  </a:lnTo>
                  <a:lnTo>
                    <a:pt x="0" y="540258"/>
                  </a:lnTo>
                  <a:lnTo>
                    <a:pt x="2742438" y="540258"/>
                  </a:lnTo>
                  <a:lnTo>
                    <a:pt x="2742438" y="0"/>
                  </a:lnTo>
                  <a:close/>
                </a:path>
              </a:pathLst>
            </a:custGeom>
            <a:solidFill>
              <a:srgbClr val="404684"/>
            </a:solidFill>
          </p:spPr>
          <p:txBody>
            <a:bodyPr wrap="square" lIns="0" tIns="0" rIns="0" bIns="0" rtlCol="0"/>
            <a:lstStyle/>
            <a:p>
              <a:endParaRPr/>
            </a:p>
          </p:txBody>
        </p:sp>
        <p:sp>
          <p:nvSpPr>
            <p:cNvPr id="12" name="object 12"/>
            <p:cNvSpPr/>
            <p:nvPr/>
          </p:nvSpPr>
          <p:spPr>
            <a:xfrm>
              <a:off x="4927472" y="2902077"/>
              <a:ext cx="2742565" cy="540385"/>
            </a:xfrm>
            <a:custGeom>
              <a:avLst/>
              <a:gdLst/>
              <a:ahLst/>
              <a:cxnLst/>
              <a:rect l="l" t="t" r="r" b="b"/>
              <a:pathLst>
                <a:path w="2742565" h="540385">
                  <a:moveTo>
                    <a:pt x="0" y="540258"/>
                  </a:moveTo>
                  <a:lnTo>
                    <a:pt x="2742438" y="540258"/>
                  </a:lnTo>
                  <a:lnTo>
                    <a:pt x="2742438" y="0"/>
                  </a:lnTo>
                  <a:lnTo>
                    <a:pt x="0" y="0"/>
                  </a:lnTo>
                  <a:lnTo>
                    <a:pt x="0" y="540258"/>
                  </a:lnTo>
                  <a:close/>
                </a:path>
              </a:pathLst>
            </a:custGeom>
            <a:ln w="12954">
              <a:solidFill>
                <a:srgbClr val="404684"/>
              </a:solidFill>
            </a:ln>
          </p:spPr>
          <p:txBody>
            <a:bodyPr wrap="square" lIns="0" tIns="0" rIns="0" bIns="0" rtlCol="0"/>
            <a:lstStyle/>
            <a:p>
              <a:endParaRPr/>
            </a:p>
          </p:txBody>
        </p:sp>
      </p:grpSp>
      <p:sp>
        <p:nvSpPr>
          <p:cNvPr id="13" name="object 13"/>
          <p:cNvSpPr txBox="1"/>
          <p:nvPr/>
        </p:nvSpPr>
        <p:spPr>
          <a:xfrm>
            <a:off x="4920996" y="3024377"/>
            <a:ext cx="2755900" cy="269875"/>
          </a:xfrm>
          <a:prstGeom prst="rect">
            <a:avLst/>
          </a:prstGeom>
        </p:spPr>
        <p:txBody>
          <a:bodyPr vert="horz" wrap="square" lIns="0" tIns="12700" rIns="0" bIns="0" rtlCol="0">
            <a:spAutoFit/>
          </a:bodyPr>
          <a:lstStyle/>
          <a:p>
            <a:pPr marL="582930">
              <a:lnSpc>
                <a:spcPct val="100000"/>
              </a:lnSpc>
              <a:spcBef>
                <a:spcPts val="100"/>
              </a:spcBef>
            </a:pPr>
            <a:r>
              <a:rPr sz="1600" dirty="0">
                <a:solidFill>
                  <a:srgbClr val="FFFFFF"/>
                </a:solidFill>
                <a:latin typeface="Calibri"/>
                <a:cs typeface="Calibri"/>
              </a:rPr>
              <a:t>ФП</a:t>
            </a:r>
            <a:r>
              <a:rPr sz="1600" spc="-20" dirty="0">
                <a:solidFill>
                  <a:srgbClr val="FFFFFF"/>
                </a:solidFill>
                <a:latin typeface="Calibri"/>
                <a:cs typeface="Calibri"/>
              </a:rPr>
              <a:t> </a:t>
            </a:r>
            <a:r>
              <a:rPr sz="1600" dirty="0">
                <a:solidFill>
                  <a:srgbClr val="FFFFFF"/>
                </a:solidFill>
                <a:latin typeface="Calibri"/>
                <a:cs typeface="Calibri"/>
              </a:rPr>
              <a:t>«МЫ</a:t>
            </a:r>
            <a:r>
              <a:rPr sz="1600" spc="-15" dirty="0">
                <a:solidFill>
                  <a:srgbClr val="FFFFFF"/>
                </a:solidFill>
                <a:latin typeface="Calibri"/>
                <a:cs typeface="Calibri"/>
              </a:rPr>
              <a:t> </a:t>
            </a:r>
            <a:r>
              <a:rPr sz="1600" spc="-10" dirty="0">
                <a:solidFill>
                  <a:srgbClr val="FFFFFF"/>
                </a:solidFill>
                <a:latin typeface="Calibri"/>
                <a:cs typeface="Calibri"/>
              </a:rPr>
              <a:t>ВМЕСТЕ»</a:t>
            </a:r>
            <a:endParaRPr sz="1600">
              <a:latin typeface="Calibri"/>
              <a:cs typeface="Calibri"/>
            </a:endParaRPr>
          </a:p>
        </p:txBody>
      </p:sp>
      <p:sp>
        <p:nvSpPr>
          <p:cNvPr id="14" name="object 14"/>
          <p:cNvSpPr/>
          <p:nvPr/>
        </p:nvSpPr>
        <p:spPr>
          <a:xfrm>
            <a:off x="4927472" y="3442334"/>
            <a:ext cx="2742565" cy="1190625"/>
          </a:xfrm>
          <a:custGeom>
            <a:avLst/>
            <a:gdLst/>
            <a:ahLst/>
            <a:cxnLst/>
            <a:rect l="l" t="t" r="r" b="b"/>
            <a:pathLst>
              <a:path w="2742565" h="1190625">
                <a:moveTo>
                  <a:pt x="0" y="1190244"/>
                </a:moveTo>
                <a:lnTo>
                  <a:pt x="2742438" y="1190244"/>
                </a:lnTo>
                <a:lnTo>
                  <a:pt x="2742438" y="0"/>
                </a:lnTo>
                <a:lnTo>
                  <a:pt x="0" y="0"/>
                </a:lnTo>
                <a:lnTo>
                  <a:pt x="0" y="1190244"/>
                </a:lnTo>
                <a:close/>
              </a:path>
            </a:pathLst>
          </a:custGeom>
          <a:ln w="12954">
            <a:solidFill>
              <a:srgbClr val="F1F1F1"/>
            </a:solidFill>
          </a:ln>
        </p:spPr>
        <p:txBody>
          <a:bodyPr wrap="square" lIns="0" tIns="0" rIns="0" bIns="0" rtlCol="0"/>
          <a:lstStyle/>
          <a:p>
            <a:endParaRPr/>
          </a:p>
        </p:txBody>
      </p:sp>
      <p:sp>
        <p:nvSpPr>
          <p:cNvPr id="15" name="object 15"/>
          <p:cNvSpPr txBox="1"/>
          <p:nvPr/>
        </p:nvSpPr>
        <p:spPr>
          <a:xfrm>
            <a:off x="4920996" y="3435858"/>
            <a:ext cx="2755900" cy="1203325"/>
          </a:xfrm>
          <a:prstGeom prst="rect">
            <a:avLst/>
          </a:prstGeom>
          <a:solidFill>
            <a:srgbClr val="F1F1F1"/>
          </a:solidFill>
        </p:spPr>
        <p:txBody>
          <a:bodyPr vert="horz" wrap="square" lIns="0" tIns="13335" rIns="0" bIns="0" rtlCol="0">
            <a:spAutoFit/>
          </a:bodyPr>
          <a:lstStyle/>
          <a:p>
            <a:pPr marL="91440" marR="60960" indent="-1270" algn="ctr">
              <a:lnSpc>
                <a:spcPts val="1300"/>
              </a:lnSpc>
              <a:spcBef>
                <a:spcPts val="105"/>
              </a:spcBef>
            </a:pPr>
            <a:r>
              <a:rPr sz="1200" spc="-40" dirty="0">
                <a:latin typeface="Calibri"/>
                <a:cs typeface="Calibri"/>
              </a:rPr>
              <a:t>воспитательная</a:t>
            </a:r>
            <a:r>
              <a:rPr sz="1200" spc="25" dirty="0">
                <a:latin typeface="Calibri"/>
                <a:cs typeface="Calibri"/>
              </a:rPr>
              <a:t> </a:t>
            </a:r>
            <a:r>
              <a:rPr sz="1200" spc="-10" dirty="0">
                <a:latin typeface="Calibri"/>
                <a:cs typeface="Calibri"/>
              </a:rPr>
              <a:t>деятельность: </a:t>
            </a:r>
            <a:r>
              <a:rPr sz="1200" spc="-40" dirty="0">
                <a:latin typeface="Calibri"/>
                <a:cs typeface="Calibri"/>
              </a:rPr>
              <a:t>патриотическое</a:t>
            </a:r>
            <a:r>
              <a:rPr sz="1200" spc="-5" dirty="0">
                <a:latin typeface="Calibri"/>
                <a:cs typeface="Calibri"/>
              </a:rPr>
              <a:t> </a:t>
            </a:r>
            <a:r>
              <a:rPr sz="1200" dirty="0">
                <a:latin typeface="Calibri"/>
                <a:cs typeface="Calibri"/>
              </a:rPr>
              <a:t>и</a:t>
            </a:r>
            <a:r>
              <a:rPr sz="1200" spc="-35" dirty="0">
                <a:latin typeface="Calibri"/>
                <a:cs typeface="Calibri"/>
              </a:rPr>
              <a:t> </a:t>
            </a:r>
            <a:r>
              <a:rPr sz="1200" spc="-10" dirty="0">
                <a:latin typeface="Calibri"/>
                <a:cs typeface="Calibri"/>
              </a:rPr>
              <a:t>историческое </a:t>
            </a:r>
            <a:r>
              <a:rPr sz="1200" spc="-40" dirty="0">
                <a:latin typeface="Calibri"/>
                <a:cs typeface="Calibri"/>
              </a:rPr>
              <a:t>воспитание,</a:t>
            </a:r>
            <a:r>
              <a:rPr sz="1200" spc="10" dirty="0">
                <a:latin typeface="Calibri"/>
                <a:cs typeface="Calibri"/>
              </a:rPr>
              <a:t> </a:t>
            </a:r>
            <a:r>
              <a:rPr sz="1200" spc="-40" dirty="0">
                <a:latin typeface="Calibri"/>
                <a:cs typeface="Calibri"/>
              </a:rPr>
              <a:t>волонтерская</a:t>
            </a:r>
            <a:r>
              <a:rPr sz="1200" spc="20" dirty="0">
                <a:latin typeface="Calibri"/>
                <a:cs typeface="Calibri"/>
              </a:rPr>
              <a:t> </a:t>
            </a:r>
            <a:r>
              <a:rPr sz="1200" spc="-10" dirty="0">
                <a:latin typeface="Calibri"/>
                <a:cs typeface="Calibri"/>
              </a:rPr>
              <a:t>деятельность, </a:t>
            </a:r>
            <a:r>
              <a:rPr sz="1200" spc="-35" dirty="0">
                <a:latin typeface="Calibri"/>
                <a:cs typeface="Calibri"/>
              </a:rPr>
              <a:t>создание</a:t>
            </a:r>
            <a:r>
              <a:rPr sz="1200" spc="-25" dirty="0">
                <a:latin typeface="Calibri"/>
                <a:cs typeface="Calibri"/>
              </a:rPr>
              <a:t> </a:t>
            </a:r>
            <a:r>
              <a:rPr sz="1200" dirty="0">
                <a:latin typeface="Calibri"/>
                <a:cs typeface="Calibri"/>
              </a:rPr>
              <a:t>и</a:t>
            </a:r>
            <a:r>
              <a:rPr sz="1200" spc="-40" dirty="0">
                <a:latin typeface="Calibri"/>
                <a:cs typeface="Calibri"/>
              </a:rPr>
              <a:t> развитие</a:t>
            </a:r>
            <a:r>
              <a:rPr sz="1200" spc="-30" dirty="0">
                <a:latin typeface="Calibri"/>
                <a:cs typeface="Calibri"/>
              </a:rPr>
              <a:t> </a:t>
            </a:r>
            <a:r>
              <a:rPr sz="1200" spc="-10" dirty="0">
                <a:latin typeface="Calibri"/>
                <a:cs typeface="Calibri"/>
              </a:rPr>
              <a:t>воспитательных </a:t>
            </a:r>
            <a:r>
              <a:rPr sz="1200" spc="-40" dirty="0">
                <a:latin typeface="Calibri"/>
                <a:cs typeface="Calibri"/>
              </a:rPr>
              <a:t>пространств,</a:t>
            </a:r>
            <a:r>
              <a:rPr sz="1200" spc="10" dirty="0">
                <a:latin typeface="Calibri"/>
                <a:cs typeface="Calibri"/>
              </a:rPr>
              <a:t> </a:t>
            </a:r>
            <a:r>
              <a:rPr sz="1200" spc="-40" dirty="0">
                <a:latin typeface="Calibri"/>
                <a:cs typeface="Calibri"/>
              </a:rPr>
              <a:t>обновление</a:t>
            </a:r>
            <a:r>
              <a:rPr sz="1200" spc="15" dirty="0">
                <a:latin typeface="Calibri"/>
                <a:cs typeface="Calibri"/>
              </a:rPr>
              <a:t> </a:t>
            </a:r>
            <a:r>
              <a:rPr sz="1200" spc="-45" dirty="0">
                <a:latin typeface="Calibri"/>
                <a:cs typeface="Calibri"/>
              </a:rPr>
              <a:t>мат.-</a:t>
            </a:r>
            <a:r>
              <a:rPr sz="1200" spc="-30" dirty="0">
                <a:latin typeface="Calibri"/>
                <a:cs typeface="Calibri"/>
              </a:rPr>
              <a:t>тех</a:t>
            </a:r>
            <a:r>
              <a:rPr sz="1200" spc="10" dirty="0">
                <a:latin typeface="Calibri"/>
                <a:cs typeface="Calibri"/>
              </a:rPr>
              <a:t> </a:t>
            </a:r>
            <a:r>
              <a:rPr sz="1200" spc="-20" dirty="0">
                <a:latin typeface="Calibri"/>
                <a:cs typeface="Calibri"/>
              </a:rPr>
              <a:t>базы </a:t>
            </a:r>
            <a:r>
              <a:rPr sz="1200" spc="-40" dirty="0">
                <a:latin typeface="Calibri"/>
                <a:cs typeface="Calibri"/>
              </a:rPr>
              <a:t>школьных</a:t>
            </a:r>
            <a:r>
              <a:rPr sz="1200" spc="35" dirty="0">
                <a:latin typeface="Calibri"/>
                <a:cs typeface="Calibri"/>
              </a:rPr>
              <a:t> </a:t>
            </a:r>
            <a:r>
              <a:rPr sz="1200" spc="-45" dirty="0">
                <a:latin typeface="Calibri"/>
                <a:cs typeface="Calibri"/>
              </a:rPr>
              <a:t>военно-</a:t>
            </a:r>
            <a:r>
              <a:rPr sz="1200" spc="-40" dirty="0">
                <a:latin typeface="Calibri"/>
                <a:cs typeface="Calibri"/>
              </a:rPr>
              <a:t>патриотических</a:t>
            </a:r>
            <a:r>
              <a:rPr sz="1200" spc="55" dirty="0">
                <a:latin typeface="Calibri"/>
                <a:cs typeface="Calibri"/>
              </a:rPr>
              <a:t> </a:t>
            </a:r>
            <a:r>
              <a:rPr sz="1200" spc="-10" dirty="0">
                <a:latin typeface="Calibri"/>
                <a:cs typeface="Calibri"/>
              </a:rPr>
              <a:t>клубов</a:t>
            </a:r>
            <a:endParaRPr sz="1200">
              <a:latin typeface="Calibri"/>
              <a:cs typeface="Calibri"/>
            </a:endParaRPr>
          </a:p>
        </p:txBody>
      </p:sp>
      <p:grpSp>
        <p:nvGrpSpPr>
          <p:cNvPr id="16" name="object 16"/>
          <p:cNvGrpSpPr/>
          <p:nvPr/>
        </p:nvGrpSpPr>
        <p:grpSpPr>
          <a:xfrm>
            <a:off x="1484185" y="977455"/>
            <a:ext cx="2755900" cy="553720"/>
            <a:chOff x="1484185" y="977455"/>
            <a:chExt cx="2755900" cy="553720"/>
          </a:xfrm>
        </p:grpSpPr>
        <p:sp>
          <p:nvSpPr>
            <p:cNvPr id="17" name="object 17"/>
            <p:cNvSpPr/>
            <p:nvPr/>
          </p:nvSpPr>
          <p:spPr>
            <a:xfrm>
              <a:off x="1490852" y="984122"/>
              <a:ext cx="2742565" cy="540385"/>
            </a:xfrm>
            <a:custGeom>
              <a:avLst/>
              <a:gdLst/>
              <a:ahLst/>
              <a:cxnLst/>
              <a:rect l="l" t="t" r="r" b="b"/>
              <a:pathLst>
                <a:path w="2742565" h="540385">
                  <a:moveTo>
                    <a:pt x="2742438" y="0"/>
                  </a:moveTo>
                  <a:lnTo>
                    <a:pt x="0" y="0"/>
                  </a:lnTo>
                  <a:lnTo>
                    <a:pt x="0" y="540258"/>
                  </a:lnTo>
                  <a:lnTo>
                    <a:pt x="2742438" y="540258"/>
                  </a:lnTo>
                  <a:lnTo>
                    <a:pt x="2742438" y="0"/>
                  </a:lnTo>
                  <a:close/>
                </a:path>
              </a:pathLst>
            </a:custGeom>
            <a:solidFill>
              <a:srgbClr val="404684"/>
            </a:solidFill>
          </p:spPr>
          <p:txBody>
            <a:bodyPr wrap="square" lIns="0" tIns="0" rIns="0" bIns="0" rtlCol="0"/>
            <a:lstStyle/>
            <a:p>
              <a:endParaRPr/>
            </a:p>
          </p:txBody>
        </p:sp>
        <p:sp>
          <p:nvSpPr>
            <p:cNvPr id="18" name="object 18"/>
            <p:cNvSpPr/>
            <p:nvPr/>
          </p:nvSpPr>
          <p:spPr>
            <a:xfrm>
              <a:off x="1490852" y="984122"/>
              <a:ext cx="2742565" cy="540385"/>
            </a:xfrm>
            <a:custGeom>
              <a:avLst/>
              <a:gdLst/>
              <a:ahLst/>
              <a:cxnLst/>
              <a:rect l="l" t="t" r="r" b="b"/>
              <a:pathLst>
                <a:path w="2742565" h="540385">
                  <a:moveTo>
                    <a:pt x="0" y="540258"/>
                  </a:moveTo>
                  <a:lnTo>
                    <a:pt x="2742438" y="540258"/>
                  </a:lnTo>
                  <a:lnTo>
                    <a:pt x="2742438" y="0"/>
                  </a:lnTo>
                  <a:lnTo>
                    <a:pt x="0" y="0"/>
                  </a:lnTo>
                  <a:lnTo>
                    <a:pt x="0" y="540258"/>
                  </a:lnTo>
                  <a:close/>
                </a:path>
              </a:pathLst>
            </a:custGeom>
            <a:ln w="12954">
              <a:solidFill>
                <a:srgbClr val="404684"/>
              </a:solidFill>
            </a:ln>
          </p:spPr>
          <p:txBody>
            <a:bodyPr wrap="square" lIns="0" tIns="0" rIns="0" bIns="0" rtlCol="0"/>
            <a:lstStyle/>
            <a:p>
              <a:endParaRPr/>
            </a:p>
          </p:txBody>
        </p:sp>
      </p:grpSp>
      <p:sp>
        <p:nvSpPr>
          <p:cNvPr id="19" name="object 19"/>
          <p:cNvSpPr txBox="1"/>
          <p:nvPr/>
        </p:nvSpPr>
        <p:spPr>
          <a:xfrm>
            <a:off x="1484375" y="1106424"/>
            <a:ext cx="2755900" cy="269875"/>
          </a:xfrm>
          <a:prstGeom prst="rect">
            <a:avLst/>
          </a:prstGeom>
        </p:spPr>
        <p:txBody>
          <a:bodyPr vert="horz" wrap="square" lIns="0" tIns="12700" rIns="0" bIns="0" rtlCol="0">
            <a:spAutoFit/>
          </a:bodyPr>
          <a:lstStyle/>
          <a:p>
            <a:pPr marL="334010">
              <a:lnSpc>
                <a:spcPct val="100000"/>
              </a:lnSpc>
              <a:spcBef>
                <a:spcPts val="100"/>
              </a:spcBef>
            </a:pPr>
            <a:r>
              <a:rPr sz="1600" dirty="0">
                <a:solidFill>
                  <a:srgbClr val="FFFFFF"/>
                </a:solidFill>
                <a:latin typeface="Calibri"/>
                <a:cs typeface="Calibri"/>
              </a:rPr>
              <a:t>ФП</a:t>
            </a:r>
            <a:r>
              <a:rPr sz="1600" spc="-45" dirty="0">
                <a:solidFill>
                  <a:srgbClr val="FFFFFF"/>
                </a:solidFill>
                <a:latin typeface="Calibri"/>
                <a:cs typeface="Calibri"/>
              </a:rPr>
              <a:t> </a:t>
            </a:r>
            <a:r>
              <a:rPr sz="1600" dirty="0">
                <a:solidFill>
                  <a:srgbClr val="FFFFFF"/>
                </a:solidFill>
                <a:latin typeface="Calibri"/>
                <a:cs typeface="Calibri"/>
              </a:rPr>
              <a:t>«ВСЕ</a:t>
            </a:r>
            <a:r>
              <a:rPr sz="1600" spc="-40" dirty="0">
                <a:solidFill>
                  <a:srgbClr val="FFFFFF"/>
                </a:solidFill>
                <a:latin typeface="Calibri"/>
                <a:cs typeface="Calibri"/>
              </a:rPr>
              <a:t> </a:t>
            </a:r>
            <a:r>
              <a:rPr sz="1600" dirty="0">
                <a:solidFill>
                  <a:srgbClr val="FFFFFF"/>
                </a:solidFill>
                <a:latin typeface="Calibri"/>
                <a:cs typeface="Calibri"/>
              </a:rPr>
              <a:t>ЛУЧШЕЕ</a:t>
            </a:r>
            <a:r>
              <a:rPr sz="1600" spc="-45" dirty="0">
                <a:solidFill>
                  <a:srgbClr val="FFFFFF"/>
                </a:solidFill>
                <a:latin typeface="Calibri"/>
                <a:cs typeface="Calibri"/>
              </a:rPr>
              <a:t> </a:t>
            </a:r>
            <a:r>
              <a:rPr sz="1600" spc="-10" dirty="0">
                <a:solidFill>
                  <a:srgbClr val="FFFFFF"/>
                </a:solidFill>
                <a:latin typeface="Calibri"/>
                <a:cs typeface="Calibri"/>
              </a:rPr>
              <a:t>ДЕТЯМ»</a:t>
            </a:r>
            <a:endParaRPr sz="1600">
              <a:latin typeface="Calibri"/>
              <a:cs typeface="Calibri"/>
            </a:endParaRPr>
          </a:p>
        </p:txBody>
      </p:sp>
      <p:sp>
        <p:nvSpPr>
          <p:cNvPr id="20" name="object 20"/>
          <p:cNvSpPr txBox="1"/>
          <p:nvPr/>
        </p:nvSpPr>
        <p:spPr>
          <a:xfrm>
            <a:off x="1484375" y="1517903"/>
            <a:ext cx="2755900" cy="1203325"/>
          </a:xfrm>
          <a:prstGeom prst="rect">
            <a:avLst/>
          </a:prstGeom>
          <a:solidFill>
            <a:srgbClr val="F1F1F1"/>
          </a:solidFill>
          <a:ln w="3175">
            <a:solidFill>
              <a:srgbClr val="F1F1F1"/>
            </a:solidFill>
          </a:ln>
        </p:spPr>
        <p:txBody>
          <a:bodyPr vert="horz" wrap="square" lIns="0" tIns="34925" rIns="0" bIns="0" rtlCol="0">
            <a:spAutoFit/>
          </a:bodyPr>
          <a:lstStyle/>
          <a:p>
            <a:pPr marL="146685" marR="137160" algn="ctr">
              <a:lnSpc>
                <a:spcPct val="100000"/>
              </a:lnSpc>
              <a:spcBef>
                <a:spcPts val="275"/>
              </a:spcBef>
            </a:pPr>
            <a:r>
              <a:rPr sz="1200" spc="-40" dirty="0">
                <a:latin typeface="Calibri"/>
                <a:cs typeface="Calibri"/>
              </a:rPr>
              <a:t>современная</a:t>
            </a:r>
            <a:r>
              <a:rPr sz="1200" spc="35" dirty="0">
                <a:latin typeface="Calibri"/>
                <a:cs typeface="Calibri"/>
              </a:rPr>
              <a:t> </a:t>
            </a:r>
            <a:r>
              <a:rPr sz="1200" spc="-40" dirty="0">
                <a:latin typeface="Calibri"/>
                <a:cs typeface="Calibri"/>
              </a:rPr>
              <a:t>инфраструктура:</a:t>
            </a:r>
            <a:r>
              <a:rPr sz="1200" spc="5" dirty="0">
                <a:latin typeface="Calibri"/>
                <a:cs typeface="Calibri"/>
              </a:rPr>
              <a:t> </a:t>
            </a:r>
            <a:r>
              <a:rPr sz="1200" spc="-20" dirty="0">
                <a:latin typeface="Calibri"/>
                <a:cs typeface="Calibri"/>
              </a:rPr>
              <a:t>развитие </a:t>
            </a:r>
            <a:r>
              <a:rPr sz="1200" spc="-40" dirty="0">
                <a:latin typeface="Calibri"/>
                <a:cs typeface="Calibri"/>
              </a:rPr>
              <a:t>образовательного</a:t>
            </a:r>
            <a:r>
              <a:rPr sz="1200" spc="40" dirty="0">
                <a:latin typeface="Calibri"/>
                <a:cs typeface="Calibri"/>
              </a:rPr>
              <a:t> </a:t>
            </a:r>
            <a:r>
              <a:rPr sz="1200" spc="-40" dirty="0">
                <a:latin typeface="Calibri"/>
                <a:cs typeface="Calibri"/>
              </a:rPr>
              <a:t>пространства</a:t>
            </a:r>
            <a:r>
              <a:rPr sz="1200" spc="15" dirty="0">
                <a:latin typeface="Calibri"/>
                <a:cs typeface="Calibri"/>
              </a:rPr>
              <a:t> </a:t>
            </a:r>
            <a:r>
              <a:rPr sz="1200" spc="-20" dirty="0">
                <a:latin typeface="Calibri"/>
                <a:cs typeface="Calibri"/>
              </a:rPr>
              <a:t>школ, </a:t>
            </a:r>
            <a:r>
              <a:rPr sz="1200" spc="-40" dirty="0">
                <a:latin typeface="Calibri"/>
                <a:cs typeface="Calibri"/>
              </a:rPr>
              <a:t>обновление</a:t>
            </a:r>
            <a:r>
              <a:rPr sz="1200" spc="-10" dirty="0">
                <a:latin typeface="Calibri"/>
                <a:cs typeface="Calibri"/>
              </a:rPr>
              <a:t> </a:t>
            </a:r>
            <a:r>
              <a:rPr sz="1200" spc="-45" dirty="0">
                <a:latin typeface="Calibri"/>
                <a:cs typeface="Calibri"/>
              </a:rPr>
              <a:t>мат-</a:t>
            </a:r>
            <a:r>
              <a:rPr sz="1200" spc="-30" dirty="0">
                <a:latin typeface="Calibri"/>
                <a:cs typeface="Calibri"/>
              </a:rPr>
              <a:t>тех.</a:t>
            </a:r>
            <a:r>
              <a:rPr sz="1200" spc="-5" dirty="0">
                <a:latin typeface="Calibri"/>
                <a:cs typeface="Calibri"/>
              </a:rPr>
              <a:t> </a:t>
            </a:r>
            <a:r>
              <a:rPr sz="1200" spc="-35" dirty="0">
                <a:latin typeface="Calibri"/>
                <a:cs typeface="Calibri"/>
              </a:rPr>
              <a:t>базы</a:t>
            </a:r>
            <a:r>
              <a:rPr sz="1200" spc="-20" dirty="0">
                <a:latin typeface="Calibri"/>
                <a:cs typeface="Calibri"/>
              </a:rPr>
              <a:t> </a:t>
            </a:r>
            <a:r>
              <a:rPr sz="1200" spc="-10" dirty="0">
                <a:latin typeface="Calibri"/>
                <a:cs typeface="Calibri"/>
              </a:rPr>
              <a:t>спортивных </a:t>
            </a:r>
            <a:r>
              <a:rPr sz="1200" spc="-35" dirty="0">
                <a:latin typeface="Calibri"/>
                <a:cs typeface="Calibri"/>
              </a:rPr>
              <a:t>залов,</a:t>
            </a:r>
            <a:r>
              <a:rPr sz="1200" spc="-15" dirty="0">
                <a:latin typeface="Calibri"/>
                <a:cs typeface="Calibri"/>
              </a:rPr>
              <a:t> </a:t>
            </a:r>
            <a:r>
              <a:rPr sz="1200" spc="-40" dirty="0">
                <a:latin typeface="Calibri"/>
                <a:cs typeface="Calibri"/>
              </a:rPr>
              <a:t>театров,</a:t>
            </a:r>
            <a:r>
              <a:rPr sz="1200" spc="-15" dirty="0">
                <a:latin typeface="Calibri"/>
                <a:cs typeface="Calibri"/>
              </a:rPr>
              <a:t> </a:t>
            </a:r>
            <a:r>
              <a:rPr sz="1200" spc="-30" dirty="0">
                <a:latin typeface="Calibri"/>
                <a:cs typeface="Calibri"/>
              </a:rPr>
              <a:t>ЦДИ,</a:t>
            </a:r>
            <a:r>
              <a:rPr sz="1200" spc="-10" dirty="0">
                <a:latin typeface="Calibri"/>
                <a:cs typeface="Calibri"/>
              </a:rPr>
              <a:t> </a:t>
            </a:r>
            <a:r>
              <a:rPr sz="1200" spc="-40" dirty="0">
                <a:latin typeface="Calibri"/>
                <a:cs typeface="Calibri"/>
              </a:rPr>
              <a:t>кабинетов</a:t>
            </a:r>
            <a:r>
              <a:rPr sz="1200" spc="-20" dirty="0">
                <a:latin typeface="Calibri"/>
                <a:cs typeface="Calibri"/>
              </a:rPr>
              <a:t> </a:t>
            </a:r>
            <a:r>
              <a:rPr sz="1200" spc="-35" dirty="0">
                <a:latin typeface="Calibri"/>
                <a:cs typeface="Calibri"/>
              </a:rPr>
              <a:t>труда </a:t>
            </a:r>
            <a:r>
              <a:rPr sz="1200" spc="-50" dirty="0">
                <a:latin typeface="Calibri"/>
                <a:cs typeface="Calibri"/>
              </a:rPr>
              <a:t>и </a:t>
            </a:r>
            <a:r>
              <a:rPr sz="1200" spc="-35" dirty="0">
                <a:latin typeface="Calibri"/>
                <a:cs typeface="Calibri"/>
              </a:rPr>
              <a:t>ОБЗР,</a:t>
            </a:r>
            <a:r>
              <a:rPr sz="1200" spc="-5" dirty="0">
                <a:latin typeface="Calibri"/>
                <a:cs typeface="Calibri"/>
              </a:rPr>
              <a:t> </a:t>
            </a:r>
            <a:r>
              <a:rPr sz="1200" spc="-40" dirty="0">
                <a:latin typeface="Calibri"/>
                <a:cs typeface="Calibri"/>
              </a:rPr>
              <a:t>медицинских</a:t>
            </a:r>
            <a:r>
              <a:rPr sz="1200" spc="10" dirty="0">
                <a:latin typeface="Calibri"/>
                <a:cs typeface="Calibri"/>
              </a:rPr>
              <a:t> </a:t>
            </a:r>
            <a:r>
              <a:rPr sz="1200" spc="-40" dirty="0">
                <a:latin typeface="Calibri"/>
                <a:cs typeface="Calibri"/>
              </a:rPr>
              <a:t>кабинетов,</a:t>
            </a:r>
            <a:r>
              <a:rPr sz="1200" spc="-5" dirty="0">
                <a:latin typeface="Calibri"/>
                <a:cs typeface="Calibri"/>
              </a:rPr>
              <a:t> </a:t>
            </a:r>
            <a:r>
              <a:rPr sz="1200" spc="-10" dirty="0">
                <a:latin typeface="Calibri"/>
                <a:cs typeface="Calibri"/>
              </a:rPr>
              <a:t>музеев</a:t>
            </a:r>
            <a:endParaRPr sz="1200">
              <a:latin typeface="Calibri"/>
              <a:cs typeface="Calibri"/>
            </a:endParaRPr>
          </a:p>
        </p:txBody>
      </p:sp>
      <p:sp>
        <p:nvSpPr>
          <p:cNvPr id="21" name="object 21"/>
          <p:cNvSpPr/>
          <p:nvPr/>
        </p:nvSpPr>
        <p:spPr>
          <a:xfrm>
            <a:off x="8267318" y="2945510"/>
            <a:ext cx="2742565" cy="540385"/>
          </a:xfrm>
          <a:custGeom>
            <a:avLst/>
            <a:gdLst/>
            <a:ahLst/>
            <a:cxnLst/>
            <a:rect l="l" t="t" r="r" b="b"/>
            <a:pathLst>
              <a:path w="2742565" h="540385">
                <a:moveTo>
                  <a:pt x="0" y="540258"/>
                </a:moveTo>
                <a:lnTo>
                  <a:pt x="2742438" y="540258"/>
                </a:lnTo>
                <a:lnTo>
                  <a:pt x="2742438" y="0"/>
                </a:lnTo>
                <a:lnTo>
                  <a:pt x="0" y="0"/>
                </a:lnTo>
                <a:lnTo>
                  <a:pt x="0" y="540258"/>
                </a:lnTo>
                <a:close/>
              </a:path>
            </a:pathLst>
          </a:custGeom>
          <a:ln w="12954">
            <a:solidFill>
              <a:srgbClr val="404684"/>
            </a:solidFill>
          </a:ln>
        </p:spPr>
        <p:txBody>
          <a:bodyPr wrap="square" lIns="0" tIns="0" rIns="0" bIns="0" rtlCol="0"/>
          <a:lstStyle/>
          <a:p>
            <a:endParaRPr/>
          </a:p>
        </p:txBody>
      </p:sp>
      <p:sp>
        <p:nvSpPr>
          <p:cNvPr id="22" name="object 22"/>
          <p:cNvSpPr txBox="1"/>
          <p:nvPr/>
        </p:nvSpPr>
        <p:spPr>
          <a:xfrm>
            <a:off x="8260842" y="2939033"/>
            <a:ext cx="2755900" cy="553720"/>
          </a:xfrm>
          <a:prstGeom prst="rect">
            <a:avLst/>
          </a:prstGeom>
          <a:solidFill>
            <a:srgbClr val="404684"/>
          </a:solidFill>
        </p:spPr>
        <p:txBody>
          <a:bodyPr vert="horz" wrap="square" lIns="0" tIns="142240" rIns="0" bIns="0" rtlCol="0">
            <a:spAutoFit/>
          </a:bodyPr>
          <a:lstStyle/>
          <a:p>
            <a:pPr marL="311150">
              <a:lnSpc>
                <a:spcPct val="100000"/>
              </a:lnSpc>
              <a:spcBef>
                <a:spcPts val="1120"/>
              </a:spcBef>
            </a:pPr>
            <a:r>
              <a:rPr sz="1600" dirty="0">
                <a:solidFill>
                  <a:srgbClr val="FFFFFF"/>
                </a:solidFill>
                <a:latin typeface="Calibri"/>
                <a:cs typeface="Calibri"/>
              </a:rPr>
              <a:t>ФП</a:t>
            </a:r>
            <a:r>
              <a:rPr sz="1600" spc="-40" dirty="0">
                <a:solidFill>
                  <a:srgbClr val="FFFFFF"/>
                </a:solidFill>
                <a:latin typeface="Calibri"/>
                <a:cs typeface="Calibri"/>
              </a:rPr>
              <a:t> </a:t>
            </a:r>
            <a:r>
              <a:rPr sz="1600" dirty="0">
                <a:solidFill>
                  <a:srgbClr val="FFFFFF"/>
                </a:solidFill>
                <a:latin typeface="Calibri"/>
                <a:cs typeface="Calibri"/>
              </a:rPr>
              <a:t>«ВЕДУЩИЕ</a:t>
            </a:r>
            <a:r>
              <a:rPr sz="1600" spc="-35" dirty="0">
                <a:solidFill>
                  <a:srgbClr val="FFFFFF"/>
                </a:solidFill>
                <a:latin typeface="Calibri"/>
                <a:cs typeface="Calibri"/>
              </a:rPr>
              <a:t> </a:t>
            </a:r>
            <a:r>
              <a:rPr sz="1600" spc="-10" dirty="0">
                <a:solidFill>
                  <a:srgbClr val="FFFFFF"/>
                </a:solidFill>
                <a:latin typeface="Calibri"/>
                <a:cs typeface="Calibri"/>
              </a:rPr>
              <a:t>ШКОЛЫ»</a:t>
            </a:r>
            <a:endParaRPr sz="1600">
              <a:latin typeface="Calibri"/>
              <a:cs typeface="Calibri"/>
            </a:endParaRPr>
          </a:p>
        </p:txBody>
      </p:sp>
      <p:sp>
        <p:nvSpPr>
          <p:cNvPr id="23" name="object 23"/>
          <p:cNvSpPr/>
          <p:nvPr/>
        </p:nvSpPr>
        <p:spPr>
          <a:xfrm>
            <a:off x="8267318" y="3481196"/>
            <a:ext cx="2742565" cy="1190625"/>
          </a:xfrm>
          <a:custGeom>
            <a:avLst/>
            <a:gdLst/>
            <a:ahLst/>
            <a:cxnLst/>
            <a:rect l="l" t="t" r="r" b="b"/>
            <a:pathLst>
              <a:path w="2742565" h="1190625">
                <a:moveTo>
                  <a:pt x="0" y="1190244"/>
                </a:moveTo>
                <a:lnTo>
                  <a:pt x="2742438" y="1190244"/>
                </a:lnTo>
                <a:lnTo>
                  <a:pt x="2742438" y="0"/>
                </a:lnTo>
                <a:lnTo>
                  <a:pt x="0" y="0"/>
                </a:lnTo>
                <a:lnTo>
                  <a:pt x="0" y="1190244"/>
                </a:lnTo>
                <a:close/>
              </a:path>
            </a:pathLst>
          </a:custGeom>
          <a:ln w="12954">
            <a:solidFill>
              <a:srgbClr val="F1F1F1"/>
            </a:solidFill>
          </a:ln>
        </p:spPr>
        <p:txBody>
          <a:bodyPr wrap="square" lIns="0" tIns="0" rIns="0" bIns="0" rtlCol="0"/>
          <a:lstStyle/>
          <a:p>
            <a:endParaRPr/>
          </a:p>
        </p:txBody>
      </p:sp>
      <p:sp>
        <p:nvSpPr>
          <p:cNvPr id="24" name="object 24"/>
          <p:cNvSpPr txBox="1"/>
          <p:nvPr/>
        </p:nvSpPr>
        <p:spPr>
          <a:xfrm>
            <a:off x="8260842" y="3474720"/>
            <a:ext cx="2755900" cy="1203325"/>
          </a:xfrm>
          <a:prstGeom prst="rect">
            <a:avLst/>
          </a:prstGeom>
          <a:solidFill>
            <a:srgbClr val="F1F1F1"/>
          </a:solidFill>
        </p:spPr>
        <p:txBody>
          <a:bodyPr vert="horz" wrap="square" lIns="0" tIns="145415" rIns="0" bIns="0" rtlCol="0">
            <a:spAutoFit/>
          </a:bodyPr>
          <a:lstStyle/>
          <a:p>
            <a:pPr marL="264795" marR="234950" algn="ctr">
              <a:lnSpc>
                <a:spcPct val="100000"/>
              </a:lnSpc>
              <a:spcBef>
                <a:spcPts val="1145"/>
              </a:spcBef>
            </a:pPr>
            <a:r>
              <a:rPr sz="1200" spc="-35" dirty="0">
                <a:latin typeface="Calibri"/>
                <a:cs typeface="Calibri"/>
              </a:rPr>
              <a:t>создание</a:t>
            </a:r>
            <a:r>
              <a:rPr sz="1200" spc="-10" dirty="0">
                <a:latin typeface="Calibri"/>
                <a:cs typeface="Calibri"/>
              </a:rPr>
              <a:t> </a:t>
            </a:r>
            <a:r>
              <a:rPr sz="1200" dirty="0">
                <a:latin typeface="Calibri"/>
                <a:cs typeface="Calibri"/>
              </a:rPr>
              <a:t>и</a:t>
            </a:r>
            <a:r>
              <a:rPr sz="1200" spc="-30" dirty="0">
                <a:latin typeface="Calibri"/>
                <a:cs typeface="Calibri"/>
              </a:rPr>
              <a:t> </a:t>
            </a:r>
            <a:r>
              <a:rPr sz="1200" spc="-40" dirty="0">
                <a:latin typeface="Calibri"/>
                <a:cs typeface="Calibri"/>
              </a:rPr>
              <a:t>научно-</a:t>
            </a:r>
            <a:r>
              <a:rPr sz="1200" spc="-10" dirty="0">
                <a:latin typeface="Calibri"/>
                <a:cs typeface="Calibri"/>
              </a:rPr>
              <a:t>методическое </a:t>
            </a:r>
            <a:r>
              <a:rPr sz="1200" spc="-40" dirty="0">
                <a:latin typeface="Calibri"/>
                <a:cs typeface="Calibri"/>
              </a:rPr>
              <a:t>сопровождение</a:t>
            </a:r>
            <a:r>
              <a:rPr sz="1200" spc="30" dirty="0">
                <a:latin typeface="Calibri"/>
                <a:cs typeface="Calibri"/>
              </a:rPr>
              <a:t> </a:t>
            </a:r>
            <a:r>
              <a:rPr sz="1200" spc="-10" dirty="0">
                <a:latin typeface="Calibri"/>
                <a:cs typeface="Calibri"/>
              </a:rPr>
              <a:t>ведущих </a:t>
            </a:r>
            <a:r>
              <a:rPr sz="1200" spc="-40" dirty="0">
                <a:latin typeface="Calibri"/>
                <a:cs typeface="Calibri"/>
              </a:rPr>
              <a:t>общеобразовательных</a:t>
            </a:r>
            <a:r>
              <a:rPr sz="1200" spc="45" dirty="0">
                <a:latin typeface="Calibri"/>
                <a:cs typeface="Calibri"/>
              </a:rPr>
              <a:t> </a:t>
            </a:r>
            <a:r>
              <a:rPr sz="1200" spc="-30" dirty="0">
                <a:latin typeface="Calibri"/>
                <a:cs typeface="Calibri"/>
              </a:rPr>
              <a:t>организаций</a:t>
            </a:r>
            <a:endParaRPr sz="1200">
              <a:latin typeface="Calibri"/>
              <a:cs typeface="Calibri"/>
            </a:endParaRPr>
          </a:p>
        </p:txBody>
      </p:sp>
      <p:grpSp>
        <p:nvGrpSpPr>
          <p:cNvPr id="25" name="object 25"/>
          <p:cNvGrpSpPr/>
          <p:nvPr/>
        </p:nvGrpSpPr>
        <p:grpSpPr>
          <a:xfrm>
            <a:off x="4886515" y="986599"/>
            <a:ext cx="2755265" cy="553720"/>
            <a:chOff x="4886515" y="986599"/>
            <a:chExt cx="2755265" cy="553720"/>
          </a:xfrm>
        </p:grpSpPr>
        <p:sp>
          <p:nvSpPr>
            <p:cNvPr id="26" name="object 26"/>
            <p:cNvSpPr/>
            <p:nvPr/>
          </p:nvSpPr>
          <p:spPr>
            <a:xfrm>
              <a:off x="4893183" y="993266"/>
              <a:ext cx="2741930" cy="540385"/>
            </a:xfrm>
            <a:custGeom>
              <a:avLst/>
              <a:gdLst/>
              <a:ahLst/>
              <a:cxnLst/>
              <a:rect l="l" t="t" r="r" b="b"/>
              <a:pathLst>
                <a:path w="2741929" h="540385">
                  <a:moveTo>
                    <a:pt x="2741676" y="0"/>
                  </a:moveTo>
                  <a:lnTo>
                    <a:pt x="0" y="0"/>
                  </a:lnTo>
                  <a:lnTo>
                    <a:pt x="0" y="540258"/>
                  </a:lnTo>
                  <a:lnTo>
                    <a:pt x="2741676" y="540258"/>
                  </a:lnTo>
                  <a:lnTo>
                    <a:pt x="2741676" y="0"/>
                  </a:lnTo>
                  <a:close/>
                </a:path>
              </a:pathLst>
            </a:custGeom>
            <a:solidFill>
              <a:srgbClr val="404684"/>
            </a:solidFill>
          </p:spPr>
          <p:txBody>
            <a:bodyPr wrap="square" lIns="0" tIns="0" rIns="0" bIns="0" rtlCol="0"/>
            <a:lstStyle/>
            <a:p>
              <a:endParaRPr/>
            </a:p>
          </p:txBody>
        </p:sp>
        <p:sp>
          <p:nvSpPr>
            <p:cNvPr id="27" name="object 27"/>
            <p:cNvSpPr/>
            <p:nvPr/>
          </p:nvSpPr>
          <p:spPr>
            <a:xfrm>
              <a:off x="4893183" y="993266"/>
              <a:ext cx="2741930" cy="540385"/>
            </a:xfrm>
            <a:custGeom>
              <a:avLst/>
              <a:gdLst/>
              <a:ahLst/>
              <a:cxnLst/>
              <a:rect l="l" t="t" r="r" b="b"/>
              <a:pathLst>
                <a:path w="2741929" h="540385">
                  <a:moveTo>
                    <a:pt x="0" y="540258"/>
                  </a:moveTo>
                  <a:lnTo>
                    <a:pt x="2741676" y="540258"/>
                  </a:lnTo>
                  <a:lnTo>
                    <a:pt x="2741676" y="0"/>
                  </a:lnTo>
                  <a:lnTo>
                    <a:pt x="0" y="0"/>
                  </a:lnTo>
                  <a:lnTo>
                    <a:pt x="0" y="540258"/>
                  </a:lnTo>
                  <a:close/>
                </a:path>
              </a:pathLst>
            </a:custGeom>
            <a:ln w="12953">
              <a:solidFill>
                <a:srgbClr val="404684"/>
              </a:solidFill>
            </a:ln>
          </p:spPr>
          <p:txBody>
            <a:bodyPr wrap="square" lIns="0" tIns="0" rIns="0" bIns="0" rtlCol="0"/>
            <a:lstStyle/>
            <a:p>
              <a:endParaRPr/>
            </a:p>
          </p:txBody>
        </p:sp>
      </p:grpSp>
      <p:sp>
        <p:nvSpPr>
          <p:cNvPr id="28" name="object 28"/>
          <p:cNvSpPr txBox="1"/>
          <p:nvPr/>
        </p:nvSpPr>
        <p:spPr>
          <a:xfrm>
            <a:off x="4886705" y="993902"/>
            <a:ext cx="2754630" cy="513715"/>
          </a:xfrm>
          <a:prstGeom prst="rect">
            <a:avLst/>
          </a:prstGeom>
        </p:spPr>
        <p:txBody>
          <a:bodyPr vert="horz" wrap="square" lIns="0" tIns="12700" rIns="0" bIns="0" rtlCol="0">
            <a:spAutoFit/>
          </a:bodyPr>
          <a:lstStyle/>
          <a:p>
            <a:pPr marL="735965" marR="614045" indent="-114300">
              <a:lnSpc>
                <a:spcPct val="100000"/>
              </a:lnSpc>
              <a:spcBef>
                <a:spcPts val="100"/>
              </a:spcBef>
            </a:pPr>
            <a:r>
              <a:rPr sz="1600" dirty="0">
                <a:solidFill>
                  <a:srgbClr val="FFFFFF"/>
                </a:solidFill>
                <a:latin typeface="Calibri"/>
                <a:cs typeface="Calibri"/>
              </a:rPr>
              <a:t>ФП</a:t>
            </a:r>
            <a:r>
              <a:rPr sz="1600" spc="-45" dirty="0">
                <a:solidFill>
                  <a:srgbClr val="FFFFFF"/>
                </a:solidFill>
                <a:latin typeface="Calibri"/>
                <a:cs typeface="Calibri"/>
              </a:rPr>
              <a:t> </a:t>
            </a:r>
            <a:r>
              <a:rPr sz="1600" dirty="0">
                <a:solidFill>
                  <a:srgbClr val="FFFFFF"/>
                </a:solidFill>
                <a:latin typeface="Calibri"/>
                <a:cs typeface="Calibri"/>
              </a:rPr>
              <a:t>«ПЕДАГОГИ</a:t>
            </a:r>
            <a:r>
              <a:rPr sz="1600" spc="-40" dirty="0">
                <a:solidFill>
                  <a:srgbClr val="FFFFFF"/>
                </a:solidFill>
                <a:latin typeface="Calibri"/>
                <a:cs typeface="Calibri"/>
              </a:rPr>
              <a:t> </a:t>
            </a:r>
            <a:r>
              <a:rPr sz="1600" spc="-50" dirty="0">
                <a:solidFill>
                  <a:srgbClr val="FFFFFF"/>
                </a:solidFill>
                <a:latin typeface="Calibri"/>
                <a:cs typeface="Calibri"/>
              </a:rPr>
              <a:t>И </a:t>
            </a:r>
            <a:r>
              <a:rPr sz="1600" spc="-10" dirty="0">
                <a:solidFill>
                  <a:srgbClr val="FFFFFF"/>
                </a:solidFill>
                <a:latin typeface="Calibri"/>
                <a:cs typeface="Calibri"/>
              </a:rPr>
              <a:t>НАСТАВНИКИ»</a:t>
            </a:r>
            <a:endParaRPr sz="1600">
              <a:latin typeface="Calibri"/>
              <a:cs typeface="Calibri"/>
            </a:endParaRPr>
          </a:p>
        </p:txBody>
      </p:sp>
      <p:sp>
        <p:nvSpPr>
          <p:cNvPr id="29" name="object 29"/>
          <p:cNvSpPr/>
          <p:nvPr/>
        </p:nvSpPr>
        <p:spPr>
          <a:xfrm>
            <a:off x="4893183" y="1557908"/>
            <a:ext cx="2741930" cy="1191260"/>
          </a:xfrm>
          <a:custGeom>
            <a:avLst/>
            <a:gdLst/>
            <a:ahLst/>
            <a:cxnLst/>
            <a:rect l="l" t="t" r="r" b="b"/>
            <a:pathLst>
              <a:path w="2741929" h="1191260">
                <a:moveTo>
                  <a:pt x="0" y="1191006"/>
                </a:moveTo>
                <a:lnTo>
                  <a:pt x="2741676" y="1191006"/>
                </a:lnTo>
                <a:lnTo>
                  <a:pt x="2741676" y="0"/>
                </a:lnTo>
                <a:lnTo>
                  <a:pt x="0" y="0"/>
                </a:lnTo>
                <a:lnTo>
                  <a:pt x="0" y="1191006"/>
                </a:lnTo>
                <a:close/>
              </a:path>
            </a:pathLst>
          </a:custGeom>
          <a:ln w="12954">
            <a:solidFill>
              <a:srgbClr val="F1F1F1"/>
            </a:solidFill>
          </a:ln>
        </p:spPr>
        <p:txBody>
          <a:bodyPr wrap="square" lIns="0" tIns="0" rIns="0" bIns="0" rtlCol="0"/>
          <a:lstStyle/>
          <a:p>
            <a:endParaRPr/>
          </a:p>
        </p:txBody>
      </p:sp>
      <p:sp>
        <p:nvSpPr>
          <p:cNvPr id="30" name="object 30"/>
          <p:cNvSpPr txBox="1"/>
          <p:nvPr/>
        </p:nvSpPr>
        <p:spPr>
          <a:xfrm>
            <a:off x="4886705" y="1551432"/>
            <a:ext cx="2754630" cy="1203960"/>
          </a:xfrm>
          <a:prstGeom prst="rect">
            <a:avLst/>
          </a:prstGeom>
          <a:solidFill>
            <a:srgbClr val="F1F1F1"/>
          </a:solidFill>
        </p:spPr>
        <p:txBody>
          <a:bodyPr vert="horz" wrap="square" lIns="0" tIns="1270" rIns="0" bIns="0" rtlCol="0">
            <a:spAutoFit/>
          </a:bodyPr>
          <a:lstStyle/>
          <a:p>
            <a:pPr marL="81280" marR="69215" indent="-635" algn="ctr">
              <a:lnSpc>
                <a:spcPct val="90000"/>
              </a:lnSpc>
              <a:spcBef>
                <a:spcPts val="10"/>
              </a:spcBef>
            </a:pPr>
            <a:r>
              <a:rPr sz="1200" spc="-40" dirty="0">
                <a:latin typeface="Calibri"/>
                <a:cs typeface="Calibri"/>
              </a:rPr>
              <a:t>кадровый</a:t>
            </a:r>
            <a:r>
              <a:rPr sz="1200" dirty="0">
                <a:latin typeface="Calibri"/>
                <a:cs typeface="Calibri"/>
              </a:rPr>
              <a:t> </a:t>
            </a:r>
            <a:r>
              <a:rPr sz="1200" spc="-40" dirty="0">
                <a:latin typeface="Calibri"/>
                <a:cs typeface="Calibri"/>
              </a:rPr>
              <a:t>потенциал:</a:t>
            </a:r>
            <a:r>
              <a:rPr sz="1200" spc="-5" dirty="0">
                <a:latin typeface="Calibri"/>
                <a:cs typeface="Calibri"/>
              </a:rPr>
              <a:t> </a:t>
            </a:r>
            <a:r>
              <a:rPr sz="1200" spc="-10" dirty="0">
                <a:latin typeface="Calibri"/>
                <a:cs typeface="Calibri"/>
              </a:rPr>
              <a:t>управленческий </a:t>
            </a:r>
            <a:r>
              <a:rPr sz="1200" spc="-40" dirty="0">
                <a:latin typeface="Calibri"/>
                <a:cs typeface="Calibri"/>
              </a:rPr>
              <a:t>кадровый</a:t>
            </a:r>
            <a:r>
              <a:rPr sz="1200" spc="-5" dirty="0">
                <a:latin typeface="Calibri"/>
                <a:cs typeface="Calibri"/>
              </a:rPr>
              <a:t> </a:t>
            </a:r>
            <a:r>
              <a:rPr sz="1200" spc="-40" dirty="0">
                <a:latin typeface="Calibri"/>
                <a:cs typeface="Calibri"/>
              </a:rPr>
              <a:t>резерв,</a:t>
            </a:r>
            <a:r>
              <a:rPr sz="1200" spc="-30" dirty="0">
                <a:latin typeface="Calibri"/>
                <a:cs typeface="Calibri"/>
              </a:rPr>
              <a:t> </a:t>
            </a:r>
            <a:r>
              <a:rPr sz="1200" spc="-35" dirty="0">
                <a:latin typeface="Calibri"/>
                <a:cs typeface="Calibri"/>
              </a:rPr>
              <a:t>проект</a:t>
            </a:r>
            <a:r>
              <a:rPr sz="1200" spc="-10" dirty="0">
                <a:latin typeface="Calibri"/>
                <a:cs typeface="Calibri"/>
              </a:rPr>
              <a:t> «Земский </a:t>
            </a:r>
            <a:r>
              <a:rPr sz="1200" spc="-40" dirty="0">
                <a:latin typeface="Calibri"/>
                <a:cs typeface="Calibri"/>
              </a:rPr>
              <a:t>учитель»,</a:t>
            </a:r>
            <a:r>
              <a:rPr sz="1200" spc="-10" dirty="0">
                <a:latin typeface="Calibri"/>
                <a:cs typeface="Calibri"/>
              </a:rPr>
              <a:t> </a:t>
            </a:r>
            <a:r>
              <a:rPr sz="1200" spc="-35" dirty="0">
                <a:latin typeface="Calibri"/>
                <a:cs typeface="Calibri"/>
              </a:rPr>
              <a:t>обучение</a:t>
            </a:r>
            <a:r>
              <a:rPr sz="1200" spc="-10" dirty="0">
                <a:latin typeface="Calibri"/>
                <a:cs typeface="Calibri"/>
              </a:rPr>
              <a:t> </a:t>
            </a:r>
            <a:r>
              <a:rPr sz="1200" spc="-40" dirty="0">
                <a:latin typeface="Calibri"/>
                <a:cs typeface="Calibri"/>
              </a:rPr>
              <a:t>педагогов</a:t>
            </a:r>
            <a:r>
              <a:rPr sz="1200" spc="20" dirty="0">
                <a:latin typeface="Calibri"/>
                <a:cs typeface="Calibri"/>
              </a:rPr>
              <a:t> </a:t>
            </a:r>
            <a:r>
              <a:rPr sz="1200" spc="-50" dirty="0">
                <a:latin typeface="Calibri"/>
                <a:cs typeface="Calibri"/>
              </a:rPr>
              <a:t>и </a:t>
            </a:r>
            <a:r>
              <a:rPr sz="1200" spc="-40" dirty="0">
                <a:latin typeface="Calibri"/>
                <a:cs typeface="Calibri"/>
              </a:rPr>
              <a:t>повышение</a:t>
            </a:r>
            <a:r>
              <a:rPr sz="1200" spc="25" dirty="0">
                <a:latin typeface="Calibri"/>
                <a:cs typeface="Calibri"/>
              </a:rPr>
              <a:t> </a:t>
            </a:r>
            <a:r>
              <a:rPr sz="1200" spc="-45" dirty="0">
                <a:latin typeface="Calibri"/>
                <a:cs typeface="Calibri"/>
              </a:rPr>
              <a:t>квалификации,</a:t>
            </a:r>
            <a:r>
              <a:rPr sz="1200" spc="30" dirty="0">
                <a:latin typeface="Calibri"/>
                <a:cs typeface="Calibri"/>
              </a:rPr>
              <a:t> </a:t>
            </a:r>
            <a:r>
              <a:rPr sz="1200" spc="-10" dirty="0">
                <a:latin typeface="Calibri"/>
                <a:cs typeface="Calibri"/>
              </a:rPr>
              <a:t>конкурсы </a:t>
            </a:r>
            <a:r>
              <a:rPr sz="1200" spc="-40" dirty="0">
                <a:latin typeface="Calibri"/>
                <a:cs typeface="Calibri"/>
              </a:rPr>
              <a:t>профессионального</a:t>
            </a:r>
            <a:r>
              <a:rPr sz="1200" spc="-45" dirty="0">
                <a:latin typeface="Calibri"/>
                <a:cs typeface="Calibri"/>
              </a:rPr>
              <a:t> </a:t>
            </a:r>
            <a:r>
              <a:rPr sz="1200" spc="-25" dirty="0">
                <a:latin typeface="Calibri"/>
                <a:cs typeface="Calibri"/>
              </a:rPr>
              <a:t>мастерства,</a:t>
            </a:r>
            <a:r>
              <a:rPr sz="1200" spc="190" dirty="0">
                <a:latin typeface="Calibri"/>
                <a:cs typeface="Calibri"/>
              </a:rPr>
              <a:t> </a:t>
            </a:r>
            <a:r>
              <a:rPr sz="1200" spc="-10" dirty="0">
                <a:latin typeface="Calibri"/>
                <a:cs typeface="Calibri"/>
              </a:rPr>
              <a:t>выплаты </a:t>
            </a:r>
            <a:r>
              <a:rPr sz="1200" spc="-40" dirty="0">
                <a:latin typeface="Calibri"/>
                <a:cs typeface="Calibri"/>
              </a:rPr>
              <a:t>Советникам</a:t>
            </a:r>
            <a:r>
              <a:rPr sz="1200" spc="-25" dirty="0">
                <a:latin typeface="Calibri"/>
                <a:cs typeface="Calibri"/>
              </a:rPr>
              <a:t> по </a:t>
            </a:r>
            <a:r>
              <a:rPr sz="1200" spc="-40" dirty="0">
                <a:latin typeface="Calibri"/>
                <a:cs typeface="Calibri"/>
              </a:rPr>
              <a:t>воспитанию</a:t>
            </a:r>
            <a:r>
              <a:rPr sz="1200" spc="-25" dirty="0">
                <a:latin typeface="Calibri"/>
                <a:cs typeface="Calibri"/>
              </a:rPr>
              <a:t> </a:t>
            </a:r>
            <a:r>
              <a:rPr sz="1200" dirty="0">
                <a:latin typeface="Calibri"/>
                <a:cs typeface="Calibri"/>
              </a:rPr>
              <a:t>и</a:t>
            </a:r>
            <a:r>
              <a:rPr sz="1200" spc="-30" dirty="0">
                <a:latin typeface="Calibri"/>
                <a:cs typeface="Calibri"/>
              </a:rPr>
              <a:t> </a:t>
            </a:r>
            <a:r>
              <a:rPr sz="1200" spc="-10" dirty="0">
                <a:latin typeface="Calibri"/>
                <a:cs typeface="Calibri"/>
              </a:rPr>
              <a:t>вожатым</a:t>
            </a:r>
            <a:endParaRPr sz="1200">
              <a:latin typeface="Calibri"/>
              <a:cs typeface="Calibri"/>
            </a:endParaRPr>
          </a:p>
        </p:txBody>
      </p:sp>
      <p:sp>
        <p:nvSpPr>
          <p:cNvPr id="31" name="object 31"/>
          <p:cNvSpPr/>
          <p:nvPr/>
        </p:nvSpPr>
        <p:spPr>
          <a:xfrm>
            <a:off x="4908422" y="4848986"/>
            <a:ext cx="2742565" cy="540385"/>
          </a:xfrm>
          <a:custGeom>
            <a:avLst/>
            <a:gdLst/>
            <a:ahLst/>
            <a:cxnLst/>
            <a:rect l="l" t="t" r="r" b="b"/>
            <a:pathLst>
              <a:path w="2742565" h="540385">
                <a:moveTo>
                  <a:pt x="0" y="540257"/>
                </a:moveTo>
                <a:lnTo>
                  <a:pt x="2742438" y="540257"/>
                </a:lnTo>
                <a:lnTo>
                  <a:pt x="2742438" y="0"/>
                </a:lnTo>
                <a:lnTo>
                  <a:pt x="0" y="0"/>
                </a:lnTo>
                <a:lnTo>
                  <a:pt x="0" y="540257"/>
                </a:lnTo>
                <a:close/>
              </a:path>
            </a:pathLst>
          </a:custGeom>
          <a:ln w="12954">
            <a:solidFill>
              <a:srgbClr val="404684"/>
            </a:solidFill>
          </a:ln>
        </p:spPr>
        <p:txBody>
          <a:bodyPr wrap="square" lIns="0" tIns="0" rIns="0" bIns="0" rtlCol="0"/>
          <a:lstStyle/>
          <a:p>
            <a:endParaRPr/>
          </a:p>
        </p:txBody>
      </p:sp>
      <p:sp>
        <p:nvSpPr>
          <p:cNvPr id="32" name="object 32"/>
          <p:cNvSpPr txBox="1"/>
          <p:nvPr/>
        </p:nvSpPr>
        <p:spPr>
          <a:xfrm>
            <a:off x="4901946" y="4842509"/>
            <a:ext cx="2755900" cy="553720"/>
          </a:xfrm>
          <a:prstGeom prst="rect">
            <a:avLst/>
          </a:prstGeom>
          <a:solidFill>
            <a:srgbClr val="404684"/>
          </a:solidFill>
        </p:spPr>
        <p:txBody>
          <a:bodyPr vert="horz" wrap="square" lIns="0" tIns="19685" rIns="0" bIns="0" rtlCol="0">
            <a:spAutoFit/>
          </a:bodyPr>
          <a:lstStyle/>
          <a:p>
            <a:pPr algn="ctr">
              <a:lnSpc>
                <a:spcPct val="100000"/>
              </a:lnSpc>
              <a:spcBef>
                <a:spcPts val="155"/>
              </a:spcBef>
            </a:pPr>
            <a:r>
              <a:rPr sz="1600" dirty="0">
                <a:solidFill>
                  <a:srgbClr val="FFFFFF"/>
                </a:solidFill>
                <a:latin typeface="Calibri"/>
                <a:cs typeface="Calibri"/>
              </a:rPr>
              <a:t>ФП</a:t>
            </a:r>
            <a:r>
              <a:rPr sz="1600" spc="-10" dirty="0">
                <a:solidFill>
                  <a:srgbClr val="FFFFFF"/>
                </a:solidFill>
                <a:latin typeface="Calibri"/>
                <a:cs typeface="Calibri"/>
              </a:rPr>
              <a:t> </a:t>
            </a:r>
            <a:r>
              <a:rPr sz="1600" dirty="0">
                <a:solidFill>
                  <a:srgbClr val="FFFFFF"/>
                </a:solidFill>
                <a:latin typeface="Calibri"/>
                <a:cs typeface="Calibri"/>
              </a:rPr>
              <a:t>«СОЗДАНИЕ</a:t>
            </a:r>
            <a:r>
              <a:rPr sz="1600" spc="-5" dirty="0">
                <a:solidFill>
                  <a:srgbClr val="FFFFFF"/>
                </a:solidFill>
                <a:latin typeface="Calibri"/>
                <a:cs typeface="Calibri"/>
              </a:rPr>
              <a:t> </a:t>
            </a:r>
            <a:r>
              <a:rPr sz="1600" spc="-20" dirty="0">
                <a:solidFill>
                  <a:srgbClr val="FFFFFF"/>
                </a:solidFill>
                <a:latin typeface="Calibri"/>
                <a:cs typeface="Calibri"/>
              </a:rPr>
              <a:t>СЕТИ</a:t>
            </a:r>
            <a:endParaRPr sz="1600">
              <a:latin typeface="Calibri"/>
              <a:cs typeface="Calibri"/>
            </a:endParaRPr>
          </a:p>
          <a:p>
            <a:pPr algn="ctr">
              <a:lnSpc>
                <a:spcPct val="100000"/>
              </a:lnSpc>
            </a:pPr>
            <a:r>
              <a:rPr sz="1600" dirty="0">
                <a:solidFill>
                  <a:srgbClr val="FFFFFF"/>
                </a:solidFill>
                <a:latin typeface="Calibri"/>
                <a:cs typeface="Calibri"/>
              </a:rPr>
              <a:t>СОВРЕМЕННЫХ</a:t>
            </a:r>
            <a:r>
              <a:rPr sz="1600" spc="-50" dirty="0">
                <a:solidFill>
                  <a:srgbClr val="FFFFFF"/>
                </a:solidFill>
                <a:latin typeface="Calibri"/>
                <a:cs typeface="Calibri"/>
              </a:rPr>
              <a:t> </a:t>
            </a:r>
            <a:r>
              <a:rPr sz="1600" spc="-10" dirty="0">
                <a:solidFill>
                  <a:srgbClr val="FFFFFF"/>
                </a:solidFill>
                <a:latin typeface="Calibri"/>
                <a:cs typeface="Calibri"/>
              </a:rPr>
              <a:t>КАМПУСОВ»</a:t>
            </a:r>
            <a:endParaRPr sz="1600">
              <a:latin typeface="Calibri"/>
              <a:cs typeface="Calibri"/>
            </a:endParaRPr>
          </a:p>
        </p:txBody>
      </p:sp>
      <p:sp>
        <p:nvSpPr>
          <p:cNvPr id="33" name="object 33"/>
          <p:cNvSpPr/>
          <p:nvPr/>
        </p:nvSpPr>
        <p:spPr>
          <a:xfrm>
            <a:off x="4908422" y="5389245"/>
            <a:ext cx="2742565" cy="1190625"/>
          </a:xfrm>
          <a:custGeom>
            <a:avLst/>
            <a:gdLst/>
            <a:ahLst/>
            <a:cxnLst/>
            <a:rect l="l" t="t" r="r" b="b"/>
            <a:pathLst>
              <a:path w="2742565" h="1190625">
                <a:moveTo>
                  <a:pt x="0" y="1190243"/>
                </a:moveTo>
                <a:lnTo>
                  <a:pt x="2742438" y="1190243"/>
                </a:lnTo>
                <a:lnTo>
                  <a:pt x="2742438" y="0"/>
                </a:lnTo>
                <a:lnTo>
                  <a:pt x="0" y="0"/>
                </a:lnTo>
                <a:lnTo>
                  <a:pt x="0" y="1190243"/>
                </a:lnTo>
                <a:close/>
              </a:path>
            </a:pathLst>
          </a:custGeom>
          <a:ln w="12954">
            <a:solidFill>
              <a:srgbClr val="F1F1F1"/>
            </a:solidFill>
          </a:ln>
        </p:spPr>
        <p:txBody>
          <a:bodyPr wrap="square" lIns="0" tIns="0" rIns="0" bIns="0" rtlCol="0"/>
          <a:lstStyle/>
          <a:p>
            <a:endParaRPr/>
          </a:p>
        </p:txBody>
      </p:sp>
      <p:sp>
        <p:nvSpPr>
          <p:cNvPr id="34" name="object 34"/>
          <p:cNvSpPr txBox="1"/>
          <p:nvPr/>
        </p:nvSpPr>
        <p:spPr>
          <a:xfrm>
            <a:off x="4901946" y="5382767"/>
            <a:ext cx="2755900" cy="1203325"/>
          </a:xfrm>
          <a:prstGeom prst="rect">
            <a:avLst/>
          </a:prstGeom>
          <a:solidFill>
            <a:srgbClr val="F1F1F1"/>
          </a:solidFill>
        </p:spPr>
        <p:txBody>
          <a:bodyPr vert="horz" wrap="square" lIns="0" tIns="5080" rIns="0" bIns="0" rtlCol="0">
            <a:spAutoFit/>
          </a:bodyPr>
          <a:lstStyle/>
          <a:p>
            <a:pPr>
              <a:lnSpc>
                <a:spcPct val="100000"/>
              </a:lnSpc>
              <a:spcBef>
                <a:spcPts val="40"/>
              </a:spcBef>
            </a:pPr>
            <a:endParaRPr sz="1200">
              <a:latin typeface="Times New Roman"/>
              <a:cs typeface="Times New Roman"/>
            </a:endParaRPr>
          </a:p>
          <a:p>
            <a:pPr marL="688340" marR="137160" indent="-502284">
              <a:lnSpc>
                <a:spcPct val="100000"/>
              </a:lnSpc>
            </a:pPr>
            <a:r>
              <a:rPr sz="1200" spc="-40" dirty="0">
                <a:latin typeface="Calibri"/>
                <a:cs typeface="Calibri"/>
              </a:rPr>
              <a:t>обновление</a:t>
            </a:r>
            <a:r>
              <a:rPr sz="1200" spc="10" dirty="0">
                <a:latin typeface="Calibri"/>
                <a:cs typeface="Calibri"/>
              </a:rPr>
              <a:t> </a:t>
            </a:r>
            <a:r>
              <a:rPr sz="1200" spc="-40" dirty="0">
                <a:latin typeface="Calibri"/>
                <a:cs typeface="Calibri"/>
              </a:rPr>
              <a:t>инфраструктуры</a:t>
            </a:r>
            <a:r>
              <a:rPr sz="1200" spc="-10" dirty="0">
                <a:latin typeface="Calibri"/>
                <a:cs typeface="Calibri"/>
              </a:rPr>
              <a:t> </a:t>
            </a:r>
            <a:r>
              <a:rPr sz="1200" spc="-35" dirty="0">
                <a:latin typeface="Calibri"/>
                <a:cs typeface="Calibri"/>
              </a:rPr>
              <a:t>вузов</a:t>
            </a:r>
            <a:r>
              <a:rPr sz="1200" spc="15" dirty="0">
                <a:latin typeface="Calibri"/>
                <a:cs typeface="Calibri"/>
              </a:rPr>
              <a:t> </a:t>
            </a:r>
            <a:r>
              <a:rPr sz="1200" spc="-25" dirty="0">
                <a:latin typeface="Calibri"/>
                <a:cs typeface="Calibri"/>
              </a:rPr>
              <a:t>для </a:t>
            </a:r>
            <a:r>
              <a:rPr sz="1200" spc="-40" dirty="0">
                <a:latin typeface="Calibri"/>
                <a:cs typeface="Calibri"/>
              </a:rPr>
              <a:t>проживания</a:t>
            </a:r>
            <a:r>
              <a:rPr sz="1200" dirty="0">
                <a:latin typeface="Calibri"/>
                <a:cs typeface="Calibri"/>
              </a:rPr>
              <a:t> </a:t>
            </a:r>
            <a:r>
              <a:rPr sz="1200" spc="-10" dirty="0">
                <a:latin typeface="Calibri"/>
                <a:cs typeface="Calibri"/>
              </a:rPr>
              <a:t>студентов</a:t>
            </a:r>
            <a:endParaRPr sz="1200">
              <a:latin typeface="Calibri"/>
              <a:cs typeface="Calibri"/>
            </a:endParaRPr>
          </a:p>
        </p:txBody>
      </p:sp>
      <p:sp>
        <p:nvSpPr>
          <p:cNvPr id="35" name="object 35"/>
          <p:cNvSpPr/>
          <p:nvPr/>
        </p:nvSpPr>
        <p:spPr>
          <a:xfrm>
            <a:off x="1521333" y="4853559"/>
            <a:ext cx="2742565" cy="540385"/>
          </a:xfrm>
          <a:custGeom>
            <a:avLst/>
            <a:gdLst/>
            <a:ahLst/>
            <a:cxnLst/>
            <a:rect l="l" t="t" r="r" b="b"/>
            <a:pathLst>
              <a:path w="2742565" h="540385">
                <a:moveTo>
                  <a:pt x="0" y="540258"/>
                </a:moveTo>
                <a:lnTo>
                  <a:pt x="2742438" y="540258"/>
                </a:lnTo>
                <a:lnTo>
                  <a:pt x="2742438" y="0"/>
                </a:lnTo>
                <a:lnTo>
                  <a:pt x="0" y="0"/>
                </a:lnTo>
                <a:lnTo>
                  <a:pt x="0" y="540258"/>
                </a:lnTo>
                <a:close/>
              </a:path>
            </a:pathLst>
          </a:custGeom>
          <a:ln w="12954">
            <a:solidFill>
              <a:srgbClr val="404684"/>
            </a:solidFill>
          </a:ln>
        </p:spPr>
        <p:txBody>
          <a:bodyPr wrap="square" lIns="0" tIns="0" rIns="0" bIns="0" rtlCol="0"/>
          <a:lstStyle/>
          <a:p>
            <a:endParaRPr/>
          </a:p>
        </p:txBody>
      </p:sp>
      <p:sp>
        <p:nvSpPr>
          <p:cNvPr id="36" name="object 36"/>
          <p:cNvSpPr txBox="1"/>
          <p:nvPr/>
        </p:nvSpPr>
        <p:spPr>
          <a:xfrm>
            <a:off x="1514855" y="4847082"/>
            <a:ext cx="2755900" cy="553720"/>
          </a:xfrm>
          <a:prstGeom prst="rect">
            <a:avLst/>
          </a:prstGeom>
          <a:solidFill>
            <a:srgbClr val="404684"/>
          </a:solidFill>
        </p:spPr>
        <p:txBody>
          <a:bodyPr vert="horz" wrap="square" lIns="0" tIns="19685" rIns="0" bIns="0" rtlCol="0">
            <a:spAutoFit/>
          </a:bodyPr>
          <a:lstStyle/>
          <a:p>
            <a:pPr marL="332740" marR="267970" indent="-59055">
              <a:lnSpc>
                <a:spcPct val="100000"/>
              </a:lnSpc>
              <a:spcBef>
                <a:spcPts val="155"/>
              </a:spcBef>
            </a:pPr>
            <a:r>
              <a:rPr sz="1600" dirty="0">
                <a:solidFill>
                  <a:srgbClr val="FFFFFF"/>
                </a:solidFill>
                <a:latin typeface="Calibri"/>
                <a:cs typeface="Calibri"/>
              </a:rPr>
              <a:t>ФП</a:t>
            </a:r>
            <a:r>
              <a:rPr sz="1600" spc="-35" dirty="0">
                <a:solidFill>
                  <a:srgbClr val="FFFFFF"/>
                </a:solidFill>
                <a:latin typeface="Calibri"/>
                <a:cs typeface="Calibri"/>
              </a:rPr>
              <a:t> </a:t>
            </a:r>
            <a:r>
              <a:rPr sz="1600" dirty="0">
                <a:solidFill>
                  <a:srgbClr val="FFFFFF"/>
                </a:solidFill>
                <a:latin typeface="Calibri"/>
                <a:cs typeface="Calibri"/>
              </a:rPr>
              <a:t>«УНИВЕРСИТЕТЫ</a:t>
            </a:r>
            <a:r>
              <a:rPr sz="1600" spc="-30" dirty="0">
                <a:solidFill>
                  <a:srgbClr val="FFFFFF"/>
                </a:solidFill>
                <a:latin typeface="Calibri"/>
                <a:cs typeface="Calibri"/>
              </a:rPr>
              <a:t> </a:t>
            </a:r>
            <a:r>
              <a:rPr sz="1600" spc="-25" dirty="0">
                <a:solidFill>
                  <a:srgbClr val="FFFFFF"/>
                </a:solidFill>
                <a:latin typeface="Calibri"/>
                <a:cs typeface="Calibri"/>
              </a:rPr>
              <a:t>ДЛЯ </a:t>
            </a:r>
            <a:r>
              <a:rPr sz="1600" spc="-10" dirty="0">
                <a:solidFill>
                  <a:srgbClr val="FFFFFF"/>
                </a:solidFill>
                <a:latin typeface="Calibri"/>
                <a:cs typeface="Calibri"/>
              </a:rPr>
              <a:t>ПОКОЛЕНИЯ</a:t>
            </a:r>
            <a:r>
              <a:rPr sz="1600" spc="-35" dirty="0">
                <a:solidFill>
                  <a:srgbClr val="FFFFFF"/>
                </a:solidFill>
                <a:latin typeface="Calibri"/>
                <a:cs typeface="Calibri"/>
              </a:rPr>
              <a:t> </a:t>
            </a:r>
            <a:r>
              <a:rPr sz="1600" spc="-10" dirty="0">
                <a:solidFill>
                  <a:srgbClr val="FFFFFF"/>
                </a:solidFill>
                <a:latin typeface="Calibri"/>
                <a:cs typeface="Calibri"/>
              </a:rPr>
              <a:t>ЛИДЕРОВ»</a:t>
            </a:r>
            <a:endParaRPr sz="1600">
              <a:latin typeface="Calibri"/>
              <a:cs typeface="Calibri"/>
            </a:endParaRPr>
          </a:p>
        </p:txBody>
      </p:sp>
      <p:sp>
        <p:nvSpPr>
          <p:cNvPr id="37" name="object 37"/>
          <p:cNvSpPr txBox="1"/>
          <p:nvPr/>
        </p:nvSpPr>
        <p:spPr>
          <a:xfrm>
            <a:off x="1514855" y="5400294"/>
            <a:ext cx="2755900" cy="1186180"/>
          </a:xfrm>
          <a:prstGeom prst="rect">
            <a:avLst/>
          </a:prstGeom>
          <a:solidFill>
            <a:srgbClr val="F1F1F1"/>
          </a:solidFill>
          <a:ln w="3175">
            <a:solidFill>
              <a:srgbClr val="F1F1F1"/>
            </a:solidFill>
          </a:ln>
        </p:spPr>
        <p:txBody>
          <a:bodyPr vert="horz" wrap="square" lIns="0" tIns="67310" rIns="0" bIns="0" rtlCol="0">
            <a:spAutoFit/>
          </a:bodyPr>
          <a:lstStyle/>
          <a:p>
            <a:pPr marL="132715" marR="85090" indent="1270" algn="ctr">
              <a:lnSpc>
                <a:spcPct val="100000"/>
              </a:lnSpc>
              <a:spcBef>
                <a:spcPts val="530"/>
              </a:spcBef>
            </a:pPr>
            <a:r>
              <a:rPr sz="1200" spc="-40" dirty="0">
                <a:latin typeface="Calibri"/>
                <a:cs typeface="Calibri"/>
              </a:rPr>
              <a:t>формирование</a:t>
            </a:r>
            <a:r>
              <a:rPr sz="1200" spc="15" dirty="0">
                <a:latin typeface="Calibri"/>
                <a:cs typeface="Calibri"/>
              </a:rPr>
              <a:t> </a:t>
            </a:r>
            <a:r>
              <a:rPr sz="1200" spc="-40" dirty="0">
                <a:latin typeface="Calibri"/>
                <a:cs typeface="Calibri"/>
              </a:rPr>
              <a:t>группы</a:t>
            </a:r>
            <a:r>
              <a:rPr sz="1200" spc="-5" dirty="0">
                <a:latin typeface="Calibri"/>
                <a:cs typeface="Calibri"/>
              </a:rPr>
              <a:t> </a:t>
            </a:r>
            <a:r>
              <a:rPr sz="1200" spc="-40" dirty="0">
                <a:latin typeface="Calibri"/>
                <a:cs typeface="Calibri"/>
              </a:rPr>
              <a:t>университетов</a:t>
            </a:r>
            <a:r>
              <a:rPr sz="1200" spc="5" dirty="0">
                <a:latin typeface="Calibri"/>
                <a:cs typeface="Calibri"/>
              </a:rPr>
              <a:t> </a:t>
            </a:r>
            <a:r>
              <a:rPr sz="1200" spc="-50" dirty="0">
                <a:latin typeface="Calibri"/>
                <a:cs typeface="Calibri"/>
              </a:rPr>
              <a:t>- </a:t>
            </a:r>
            <a:r>
              <a:rPr sz="1200" spc="-40" dirty="0">
                <a:latin typeface="Calibri"/>
                <a:cs typeface="Calibri"/>
              </a:rPr>
              <a:t>национальных</a:t>
            </a:r>
            <a:r>
              <a:rPr sz="1200" spc="-15" dirty="0">
                <a:latin typeface="Calibri"/>
                <a:cs typeface="Calibri"/>
              </a:rPr>
              <a:t> </a:t>
            </a:r>
            <a:r>
              <a:rPr sz="1200" spc="-40" dirty="0">
                <a:latin typeface="Calibri"/>
                <a:cs typeface="Calibri"/>
              </a:rPr>
              <a:t>лидеров,</a:t>
            </a:r>
            <a:r>
              <a:rPr sz="1200" dirty="0">
                <a:latin typeface="Calibri"/>
                <a:cs typeface="Calibri"/>
              </a:rPr>
              <a:t> </a:t>
            </a:r>
            <a:r>
              <a:rPr sz="1200" spc="-35" dirty="0">
                <a:latin typeface="Calibri"/>
                <a:cs typeface="Calibri"/>
              </a:rPr>
              <a:t>создание</a:t>
            </a:r>
            <a:r>
              <a:rPr sz="1200" dirty="0">
                <a:latin typeface="Calibri"/>
                <a:cs typeface="Calibri"/>
              </a:rPr>
              <a:t> </a:t>
            </a:r>
            <a:r>
              <a:rPr sz="1200" spc="-20" dirty="0">
                <a:latin typeface="Calibri"/>
                <a:cs typeface="Calibri"/>
              </a:rPr>
              <a:t>новых </a:t>
            </a:r>
            <a:r>
              <a:rPr sz="1200" spc="-40" dirty="0">
                <a:latin typeface="Calibri"/>
                <a:cs typeface="Calibri"/>
              </a:rPr>
              <a:t>лабораторий,</a:t>
            </a:r>
            <a:r>
              <a:rPr sz="1200" dirty="0">
                <a:latin typeface="Calibri"/>
                <a:cs typeface="Calibri"/>
              </a:rPr>
              <a:t> </a:t>
            </a:r>
            <a:r>
              <a:rPr sz="1200" spc="-40" dirty="0">
                <a:latin typeface="Calibri"/>
                <a:cs typeface="Calibri"/>
              </a:rPr>
              <a:t>развитие</a:t>
            </a:r>
            <a:r>
              <a:rPr sz="1200" spc="5" dirty="0">
                <a:latin typeface="Calibri"/>
                <a:cs typeface="Calibri"/>
              </a:rPr>
              <a:t> </a:t>
            </a:r>
            <a:r>
              <a:rPr sz="1200" spc="-10" dirty="0">
                <a:latin typeface="Calibri"/>
                <a:cs typeface="Calibri"/>
              </a:rPr>
              <a:t>передовых </a:t>
            </a:r>
            <a:r>
              <a:rPr sz="1200" spc="-40" dirty="0">
                <a:latin typeface="Calibri"/>
                <a:cs typeface="Calibri"/>
              </a:rPr>
              <a:t>инженерных</a:t>
            </a:r>
            <a:r>
              <a:rPr sz="1200" dirty="0">
                <a:latin typeface="Calibri"/>
                <a:cs typeface="Calibri"/>
              </a:rPr>
              <a:t> </a:t>
            </a:r>
            <a:r>
              <a:rPr sz="1200" spc="-20" dirty="0">
                <a:latin typeface="Calibri"/>
                <a:cs typeface="Calibri"/>
              </a:rPr>
              <a:t>школ</a:t>
            </a:r>
            <a:endParaRPr sz="1200">
              <a:latin typeface="Calibri"/>
              <a:cs typeface="Calibri"/>
            </a:endParaRPr>
          </a:p>
        </p:txBody>
      </p:sp>
      <p:sp>
        <p:nvSpPr>
          <p:cNvPr id="38" name="object 38"/>
          <p:cNvSpPr/>
          <p:nvPr/>
        </p:nvSpPr>
        <p:spPr>
          <a:xfrm>
            <a:off x="8240648" y="4848986"/>
            <a:ext cx="2741930" cy="540385"/>
          </a:xfrm>
          <a:custGeom>
            <a:avLst/>
            <a:gdLst/>
            <a:ahLst/>
            <a:cxnLst/>
            <a:rect l="l" t="t" r="r" b="b"/>
            <a:pathLst>
              <a:path w="2741929" h="540385">
                <a:moveTo>
                  <a:pt x="0" y="540257"/>
                </a:moveTo>
                <a:lnTo>
                  <a:pt x="2741676" y="540257"/>
                </a:lnTo>
                <a:lnTo>
                  <a:pt x="2741676" y="0"/>
                </a:lnTo>
                <a:lnTo>
                  <a:pt x="0" y="0"/>
                </a:lnTo>
                <a:lnTo>
                  <a:pt x="0" y="540257"/>
                </a:lnTo>
                <a:close/>
              </a:path>
            </a:pathLst>
          </a:custGeom>
          <a:ln w="12954">
            <a:solidFill>
              <a:srgbClr val="404684"/>
            </a:solidFill>
          </a:ln>
        </p:spPr>
        <p:txBody>
          <a:bodyPr wrap="square" lIns="0" tIns="0" rIns="0" bIns="0" rtlCol="0"/>
          <a:lstStyle/>
          <a:p>
            <a:endParaRPr/>
          </a:p>
        </p:txBody>
      </p:sp>
      <p:sp>
        <p:nvSpPr>
          <p:cNvPr id="39" name="object 39"/>
          <p:cNvSpPr txBox="1"/>
          <p:nvPr/>
        </p:nvSpPr>
        <p:spPr>
          <a:xfrm>
            <a:off x="8234171" y="4842509"/>
            <a:ext cx="2754630" cy="553720"/>
          </a:xfrm>
          <a:prstGeom prst="rect">
            <a:avLst/>
          </a:prstGeom>
          <a:solidFill>
            <a:srgbClr val="404684"/>
          </a:solidFill>
        </p:spPr>
        <p:txBody>
          <a:bodyPr vert="horz" wrap="square" lIns="0" tIns="141605" rIns="0" bIns="0" rtlCol="0">
            <a:spAutoFit/>
          </a:bodyPr>
          <a:lstStyle/>
          <a:p>
            <a:pPr marL="410209">
              <a:lnSpc>
                <a:spcPct val="100000"/>
              </a:lnSpc>
              <a:spcBef>
                <a:spcPts val="1115"/>
              </a:spcBef>
            </a:pPr>
            <a:r>
              <a:rPr sz="1600" dirty="0">
                <a:solidFill>
                  <a:srgbClr val="FFFFFF"/>
                </a:solidFill>
                <a:latin typeface="Calibri"/>
                <a:cs typeface="Calibri"/>
              </a:rPr>
              <a:t>ФП</a:t>
            </a:r>
            <a:r>
              <a:rPr sz="1600" spc="-20" dirty="0">
                <a:solidFill>
                  <a:srgbClr val="FFFFFF"/>
                </a:solidFill>
                <a:latin typeface="Calibri"/>
                <a:cs typeface="Calibri"/>
              </a:rPr>
              <a:t> </a:t>
            </a:r>
            <a:r>
              <a:rPr sz="1600" dirty="0">
                <a:solidFill>
                  <a:srgbClr val="FFFFFF"/>
                </a:solidFill>
                <a:latin typeface="Calibri"/>
                <a:cs typeface="Calibri"/>
              </a:rPr>
              <a:t>«РОССИЯ</a:t>
            </a:r>
            <a:r>
              <a:rPr sz="1600" spc="-30" dirty="0">
                <a:solidFill>
                  <a:srgbClr val="FFFFFF"/>
                </a:solidFill>
                <a:latin typeface="Calibri"/>
                <a:cs typeface="Calibri"/>
              </a:rPr>
              <a:t> </a:t>
            </a:r>
            <a:r>
              <a:rPr sz="1600" dirty="0">
                <a:solidFill>
                  <a:srgbClr val="FFFFFF"/>
                </a:solidFill>
                <a:latin typeface="Calibri"/>
                <a:cs typeface="Calibri"/>
              </a:rPr>
              <a:t>В</a:t>
            </a:r>
            <a:r>
              <a:rPr sz="1600" spc="-20" dirty="0">
                <a:solidFill>
                  <a:srgbClr val="FFFFFF"/>
                </a:solidFill>
                <a:latin typeface="Calibri"/>
                <a:cs typeface="Calibri"/>
              </a:rPr>
              <a:t> </a:t>
            </a:r>
            <a:r>
              <a:rPr sz="1600" spc="-10" dirty="0">
                <a:solidFill>
                  <a:srgbClr val="FFFFFF"/>
                </a:solidFill>
                <a:latin typeface="Calibri"/>
                <a:cs typeface="Calibri"/>
              </a:rPr>
              <a:t>МИРЕ»</a:t>
            </a:r>
            <a:endParaRPr sz="1600">
              <a:latin typeface="Calibri"/>
              <a:cs typeface="Calibri"/>
            </a:endParaRPr>
          </a:p>
        </p:txBody>
      </p:sp>
      <p:sp>
        <p:nvSpPr>
          <p:cNvPr id="40" name="object 40"/>
          <p:cNvSpPr/>
          <p:nvPr/>
        </p:nvSpPr>
        <p:spPr>
          <a:xfrm>
            <a:off x="8240648" y="5408295"/>
            <a:ext cx="2741930" cy="1191260"/>
          </a:xfrm>
          <a:custGeom>
            <a:avLst/>
            <a:gdLst/>
            <a:ahLst/>
            <a:cxnLst/>
            <a:rect l="l" t="t" r="r" b="b"/>
            <a:pathLst>
              <a:path w="2741929" h="1191259">
                <a:moveTo>
                  <a:pt x="0" y="1191005"/>
                </a:moveTo>
                <a:lnTo>
                  <a:pt x="2741676" y="1191005"/>
                </a:lnTo>
                <a:lnTo>
                  <a:pt x="2741676" y="0"/>
                </a:lnTo>
                <a:lnTo>
                  <a:pt x="0" y="0"/>
                </a:lnTo>
                <a:lnTo>
                  <a:pt x="0" y="1191005"/>
                </a:lnTo>
                <a:close/>
              </a:path>
            </a:pathLst>
          </a:custGeom>
          <a:ln w="12954">
            <a:solidFill>
              <a:srgbClr val="F1F1F1"/>
            </a:solidFill>
          </a:ln>
        </p:spPr>
        <p:txBody>
          <a:bodyPr wrap="square" lIns="0" tIns="0" rIns="0" bIns="0" rtlCol="0"/>
          <a:lstStyle/>
          <a:p>
            <a:endParaRPr/>
          </a:p>
        </p:txBody>
      </p:sp>
      <p:sp>
        <p:nvSpPr>
          <p:cNvPr id="41" name="object 41"/>
          <p:cNvSpPr txBox="1"/>
          <p:nvPr/>
        </p:nvSpPr>
        <p:spPr>
          <a:xfrm>
            <a:off x="8234171" y="5401817"/>
            <a:ext cx="2754630" cy="1203960"/>
          </a:xfrm>
          <a:prstGeom prst="rect">
            <a:avLst/>
          </a:prstGeom>
          <a:solidFill>
            <a:srgbClr val="F1F1F1"/>
          </a:solidFill>
        </p:spPr>
        <p:txBody>
          <a:bodyPr vert="horz" wrap="square" lIns="0" tIns="123189" rIns="0" bIns="0" rtlCol="0">
            <a:spAutoFit/>
          </a:bodyPr>
          <a:lstStyle/>
          <a:p>
            <a:pPr marL="144780" marR="133350" indent="-635" algn="ctr">
              <a:lnSpc>
                <a:spcPct val="100000"/>
              </a:lnSpc>
              <a:spcBef>
                <a:spcPts val="969"/>
              </a:spcBef>
            </a:pPr>
            <a:r>
              <a:rPr sz="1200" spc="-40" dirty="0">
                <a:latin typeface="Calibri"/>
                <a:cs typeface="Calibri"/>
              </a:rPr>
              <a:t>развитие</a:t>
            </a:r>
            <a:r>
              <a:rPr sz="1200" spc="-5" dirty="0">
                <a:latin typeface="Calibri"/>
                <a:cs typeface="Calibri"/>
              </a:rPr>
              <a:t> </a:t>
            </a:r>
            <a:r>
              <a:rPr sz="1200" spc="-30" dirty="0">
                <a:latin typeface="Calibri"/>
                <a:cs typeface="Calibri"/>
              </a:rPr>
              <a:t>сети</a:t>
            </a:r>
            <a:r>
              <a:rPr sz="1200" dirty="0">
                <a:latin typeface="Calibri"/>
                <a:cs typeface="Calibri"/>
              </a:rPr>
              <a:t> </a:t>
            </a:r>
            <a:r>
              <a:rPr sz="1200" spc="-40" dirty="0">
                <a:latin typeface="Calibri"/>
                <a:cs typeface="Calibri"/>
              </a:rPr>
              <a:t>зарубежных</a:t>
            </a:r>
            <a:r>
              <a:rPr sz="1200" spc="-30" dirty="0">
                <a:latin typeface="Calibri"/>
                <a:cs typeface="Calibri"/>
              </a:rPr>
              <a:t> </a:t>
            </a:r>
            <a:r>
              <a:rPr sz="1200" spc="-10" dirty="0">
                <a:latin typeface="Calibri"/>
                <a:cs typeface="Calibri"/>
              </a:rPr>
              <a:t>филиалов </a:t>
            </a:r>
            <a:r>
              <a:rPr sz="1200" spc="-40" dirty="0">
                <a:latin typeface="Calibri"/>
                <a:cs typeface="Calibri"/>
              </a:rPr>
              <a:t>российских</a:t>
            </a:r>
            <a:r>
              <a:rPr sz="1200" spc="10" dirty="0">
                <a:latin typeface="Calibri"/>
                <a:cs typeface="Calibri"/>
              </a:rPr>
              <a:t> </a:t>
            </a:r>
            <a:r>
              <a:rPr sz="1200" spc="-35" dirty="0">
                <a:latin typeface="Calibri"/>
                <a:cs typeface="Calibri"/>
              </a:rPr>
              <a:t>вузов,</a:t>
            </a:r>
            <a:r>
              <a:rPr sz="1200" spc="-20" dirty="0">
                <a:latin typeface="Calibri"/>
                <a:cs typeface="Calibri"/>
              </a:rPr>
              <a:t> </a:t>
            </a:r>
            <a:r>
              <a:rPr sz="1200" spc="-10" dirty="0">
                <a:latin typeface="Calibri"/>
                <a:cs typeface="Calibri"/>
              </a:rPr>
              <a:t>привлечение </a:t>
            </a:r>
            <a:r>
              <a:rPr sz="1200" spc="-40" dirty="0">
                <a:latin typeface="Calibri"/>
                <a:cs typeface="Calibri"/>
              </a:rPr>
              <a:t>иностранных</a:t>
            </a:r>
            <a:r>
              <a:rPr sz="1200" spc="25" dirty="0">
                <a:latin typeface="Calibri"/>
                <a:cs typeface="Calibri"/>
              </a:rPr>
              <a:t> </a:t>
            </a:r>
            <a:r>
              <a:rPr sz="1200" spc="-40" dirty="0">
                <a:latin typeface="Calibri"/>
                <a:cs typeface="Calibri"/>
              </a:rPr>
              <a:t>студентов,</a:t>
            </a:r>
            <a:r>
              <a:rPr sz="1200" spc="15" dirty="0">
                <a:latin typeface="Calibri"/>
                <a:cs typeface="Calibri"/>
              </a:rPr>
              <a:t> </a:t>
            </a:r>
            <a:r>
              <a:rPr sz="1200" spc="-30" dirty="0">
                <a:latin typeface="Calibri"/>
                <a:cs typeface="Calibri"/>
              </a:rPr>
              <a:t>популяризация </a:t>
            </a:r>
            <a:r>
              <a:rPr sz="1200" spc="-40" dirty="0">
                <a:latin typeface="Calibri"/>
                <a:cs typeface="Calibri"/>
              </a:rPr>
              <a:t>русского</a:t>
            </a:r>
            <a:r>
              <a:rPr sz="1200" spc="10" dirty="0">
                <a:latin typeface="Calibri"/>
                <a:cs typeface="Calibri"/>
              </a:rPr>
              <a:t> </a:t>
            </a:r>
            <a:r>
              <a:rPr sz="1200" spc="-20" dirty="0">
                <a:latin typeface="Calibri"/>
                <a:cs typeface="Calibri"/>
              </a:rPr>
              <a:t>языка</a:t>
            </a:r>
            <a:endParaRPr sz="1200">
              <a:latin typeface="Calibri"/>
              <a:cs typeface="Calibri"/>
            </a:endParaRPr>
          </a:p>
        </p:txBody>
      </p:sp>
      <p:grpSp>
        <p:nvGrpSpPr>
          <p:cNvPr id="42" name="object 42"/>
          <p:cNvGrpSpPr/>
          <p:nvPr/>
        </p:nvGrpSpPr>
        <p:grpSpPr>
          <a:xfrm>
            <a:off x="8214931" y="966025"/>
            <a:ext cx="2755265" cy="553085"/>
            <a:chOff x="8214931" y="966025"/>
            <a:chExt cx="2755265" cy="553085"/>
          </a:xfrm>
        </p:grpSpPr>
        <p:sp>
          <p:nvSpPr>
            <p:cNvPr id="43" name="object 43"/>
            <p:cNvSpPr/>
            <p:nvPr/>
          </p:nvSpPr>
          <p:spPr>
            <a:xfrm>
              <a:off x="8221598" y="972693"/>
              <a:ext cx="2741930" cy="539750"/>
            </a:xfrm>
            <a:custGeom>
              <a:avLst/>
              <a:gdLst/>
              <a:ahLst/>
              <a:cxnLst/>
              <a:rect l="l" t="t" r="r" b="b"/>
              <a:pathLst>
                <a:path w="2741929" h="539750">
                  <a:moveTo>
                    <a:pt x="2741676" y="0"/>
                  </a:moveTo>
                  <a:lnTo>
                    <a:pt x="0" y="0"/>
                  </a:lnTo>
                  <a:lnTo>
                    <a:pt x="0" y="539496"/>
                  </a:lnTo>
                  <a:lnTo>
                    <a:pt x="2741676" y="539496"/>
                  </a:lnTo>
                  <a:lnTo>
                    <a:pt x="2741676" y="0"/>
                  </a:lnTo>
                  <a:close/>
                </a:path>
              </a:pathLst>
            </a:custGeom>
            <a:solidFill>
              <a:srgbClr val="404684"/>
            </a:solidFill>
          </p:spPr>
          <p:txBody>
            <a:bodyPr wrap="square" lIns="0" tIns="0" rIns="0" bIns="0" rtlCol="0"/>
            <a:lstStyle/>
            <a:p>
              <a:endParaRPr/>
            </a:p>
          </p:txBody>
        </p:sp>
        <p:sp>
          <p:nvSpPr>
            <p:cNvPr id="44" name="object 44"/>
            <p:cNvSpPr/>
            <p:nvPr/>
          </p:nvSpPr>
          <p:spPr>
            <a:xfrm>
              <a:off x="8221598" y="972693"/>
              <a:ext cx="2741930" cy="539750"/>
            </a:xfrm>
            <a:custGeom>
              <a:avLst/>
              <a:gdLst/>
              <a:ahLst/>
              <a:cxnLst/>
              <a:rect l="l" t="t" r="r" b="b"/>
              <a:pathLst>
                <a:path w="2741929" h="539750">
                  <a:moveTo>
                    <a:pt x="0" y="539496"/>
                  </a:moveTo>
                  <a:lnTo>
                    <a:pt x="2741676" y="539496"/>
                  </a:lnTo>
                  <a:lnTo>
                    <a:pt x="2741676" y="0"/>
                  </a:lnTo>
                  <a:lnTo>
                    <a:pt x="0" y="0"/>
                  </a:lnTo>
                  <a:lnTo>
                    <a:pt x="0" y="539496"/>
                  </a:lnTo>
                  <a:close/>
                </a:path>
              </a:pathLst>
            </a:custGeom>
            <a:ln w="12954">
              <a:solidFill>
                <a:srgbClr val="404684"/>
              </a:solidFill>
            </a:ln>
          </p:spPr>
          <p:txBody>
            <a:bodyPr wrap="square" lIns="0" tIns="0" rIns="0" bIns="0" rtlCol="0"/>
            <a:lstStyle/>
            <a:p>
              <a:endParaRPr/>
            </a:p>
          </p:txBody>
        </p:sp>
      </p:grpSp>
      <p:sp>
        <p:nvSpPr>
          <p:cNvPr id="45" name="object 45"/>
          <p:cNvSpPr txBox="1"/>
          <p:nvPr/>
        </p:nvSpPr>
        <p:spPr>
          <a:xfrm>
            <a:off x="8215121" y="1094486"/>
            <a:ext cx="2754630" cy="269875"/>
          </a:xfrm>
          <a:prstGeom prst="rect">
            <a:avLst/>
          </a:prstGeom>
        </p:spPr>
        <p:txBody>
          <a:bodyPr vert="horz" wrap="square" lIns="0" tIns="12700" rIns="0" bIns="0" rtlCol="0">
            <a:spAutoFit/>
          </a:bodyPr>
          <a:lstStyle/>
          <a:p>
            <a:pPr marL="241935">
              <a:lnSpc>
                <a:spcPct val="100000"/>
              </a:lnSpc>
              <a:spcBef>
                <a:spcPts val="100"/>
              </a:spcBef>
            </a:pPr>
            <a:r>
              <a:rPr sz="1600" dirty="0">
                <a:solidFill>
                  <a:srgbClr val="FFFFFF"/>
                </a:solidFill>
                <a:latin typeface="Calibri"/>
                <a:cs typeface="Calibri"/>
              </a:rPr>
              <a:t>ФП </a:t>
            </a:r>
            <a:r>
              <a:rPr sz="1600" spc="-10" dirty="0">
                <a:solidFill>
                  <a:srgbClr val="FFFFFF"/>
                </a:solidFill>
                <a:latin typeface="Calibri"/>
                <a:cs typeface="Calibri"/>
              </a:rPr>
              <a:t>«ПРОФЕССИОНАЛИТЕТ»</a:t>
            </a:r>
            <a:endParaRPr sz="1600">
              <a:latin typeface="Calibri"/>
              <a:cs typeface="Calibri"/>
            </a:endParaRPr>
          </a:p>
        </p:txBody>
      </p:sp>
      <p:sp>
        <p:nvSpPr>
          <p:cNvPr id="46" name="object 46"/>
          <p:cNvSpPr/>
          <p:nvPr/>
        </p:nvSpPr>
        <p:spPr>
          <a:xfrm>
            <a:off x="8221598" y="1537335"/>
            <a:ext cx="2741930" cy="1190625"/>
          </a:xfrm>
          <a:custGeom>
            <a:avLst/>
            <a:gdLst/>
            <a:ahLst/>
            <a:cxnLst/>
            <a:rect l="l" t="t" r="r" b="b"/>
            <a:pathLst>
              <a:path w="2741929" h="1190625">
                <a:moveTo>
                  <a:pt x="0" y="1190244"/>
                </a:moveTo>
                <a:lnTo>
                  <a:pt x="2741676" y="1190244"/>
                </a:lnTo>
                <a:lnTo>
                  <a:pt x="2741676" y="0"/>
                </a:lnTo>
                <a:lnTo>
                  <a:pt x="0" y="0"/>
                </a:lnTo>
                <a:lnTo>
                  <a:pt x="0" y="1190244"/>
                </a:lnTo>
                <a:close/>
              </a:path>
            </a:pathLst>
          </a:custGeom>
          <a:ln w="12954">
            <a:solidFill>
              <a:srgbClr val="F1F1F1"/>
            </a:solidFill>
          </a:ln>
        </p:spPr>
        <p:txBody>
          <a:bodyPr wrap="square" lIns="0" tIns="0" rIns="0" bIns="0" rtlCol="0"/>
          <a:lstStyle/>
          <a:p>
            <a:endParaRPr/>
          </a:p>
        </p:txBody>
      </p:sp>
      <p:sp>
        <p:nvSpPr>
          <p:cNvPr id="47" name="object 47"/>
          <p:cNvSpPr txBox="1"/>
          <p:nvPr/>
        </p:nvSpPr>
        <p:spPr>
          <a:xfrm>
            <a:off x="8215121" y="1530858"/>
            <a:ext cx="2754630" cy="1203325"/>
          </a:xfrm>
          <a:prstGeom prst="rect">
            <a:avLst/>
          </a:prstGeom>
          <a:solidFill>
            <a:srgbClr val="F1F1F1"/>
          </a:solidFill>
        </p:spPr>
        <p:txBody>
          <a:bodyPr vert="horz" wrap="square" lIns="0" tIns="53340" rIns="0" bIns="0" rtlCol="0">
            <a:spAutoFit/>
          </a:bodyPr>
          <a:lstStyle/>
          <a:p>
            <a:pPr marL="160020" marR="128905" indent="-635" algn="ctr">
              <a:lnSpc>
                <a:spcPct val="100000"/>
              </a:lnSpc>
              <a:spcBef>
                <a:spcPts val="420"/>
              </a:spcBef>
            </a:pPr>
            <a:r>
              <a:rPr sz="1200" spc="-35" dirty="0">
                <a:latin typeface="Calibri"/>
                <a:cs typeface="Calibri"/>
              </a:rPr>
              <a:t>создание</a:t>
            </a:r>
            <a:r>
              <a:rPr sz="1200" spc="30" dirty="0">
                <a:latin typeface="Calibri"/>
                <a:cs typeface="Calibri"/>
              </a:rPr>
              <a:t> </a:t>
            </a:r>
            <a:r>
              <a:rPr sz="1200" spc="-40" dirty="0">
                <a:latin typeface="Calibri"/>
                <a:cs typeface="Calibri"/>
              </a:rPr>
              <a:t>учебно-</a:t>
            </a:r>
            <a:r>
              <a:rPr sz="1200" spc="-10" dirty="0">
                <a:latin typeface="Calibri"/>
                <a:cs typeface="Calibri"/>
              </a:rPr>
              <a:t>производственных </a:t>
            </a:r>
            <a:r>
              <a:rPr sz="1200" spc="-40" dirty="0">
                <a:latin typeface="Calibri"/>
                <a:cs typeface="Calibri"/>
              </a:rPr>
              <a:t>кластеров,</a:t>
            </a:r>
            <a:r>
              <a:rPr sz="1200" spc="5" dirty="0">
                <a:latin typeface="Calibri"/>
                <a:cs typeface="Calibri"/>
              </a:rPr>
              <a:t> </a:t>
            </a:r>
            <a:r>
              <a:rPr sz="1200" spc="-40" dirty="0">
                <a:latin typeface="Calibri"/>
                <a:cs typeface="Calibri"/>
              </a:rPr>
              <a:t>профориентация</a:t>
            </a:r>
            <a:r>
              <a:rPr sz="1200" spc="15" dirty="0">
                <a:latin typeface="Calibri"/>
                <a:cs typeface="Calibri"/>
              </a:rPr>
              <a:t> </a:t>
            </a:r>
            <a:r>
              <a:rPr sz="1200" spc="-50" dirty="0">
                <a:latin typeface="Calibri"/>
                <a:cs typeface="Calibri"/>
              </a:rPr>
              <a:t>и </a:t>
            </a:r>
            <a:r>
              <a:rPr sz="1200" spc="-40" dirty="0">
                <a:latin typeface="Calibri"/>
                <a:cs typeface="Calibri"/>
              </a:rPr>
              <a:t>популяризация</a:t>
            </a:r>
            <a:r>
              <a:rPr sz="1200" spc="5" dirty="0">
                <a:latin typeface="Calibri"/>
                <a:cs typeface="Calibri"/>
              </a:rPr>
              <a:t> </a:t>
            </a:r>
            <a:r>
              <a:rPr sz="1200" spc="-40" dirty="0">
                <a:latin typeface="Calibri"/>
                <a:cs typeface="Calibri"/>
              </a:rPr>
              <a:t>рабочих</a:t>
            </a:r>
            <a:r>
              <a:rPr sz="1200" spc="-5" dirty="0">
                <a:latin typeface="Calibri"/>
                <a:cs typeface="Calibri"/>
              </a:rPr>
              <a:t> </a:t>
            </a:r>
            <a:r>
              <a:rPr sz="1200" spc="-10" dirty="0">
                <a:latin typeface="Calibri"/>
                <a:cs typeface="Calibri"/>
              </a:rPr>
              <a:t>профессий, </a:t>
            </a:r>
            <a:r>
              <a:rPr sz="1200" spc="-40" dirty="0">
                <a:latin typeface="Calibri"/>
                <a:cs typeface="Calibri"/>
              </a:rPr>
              <a:t>чемпионатное</a:t>
            </a:r>
            <a:r>
              <a:rPr sz="1200" spc="15" dirty="0">
                <a:latin typeface="Calibri"/>
                <a:cs typeface="Calibri"/>
              </a:rPr>
              <a:t> </a:t>
            </a:r>
            <a:r>
              <a:rPr sz="1200" spc="-10" dirty="0">
                <a:latin typeface="Calibri"/>
                <a:cs typeface="Calibri"/>
              </a:rPr>
              <a:t>движение </a:t>
            </a:r>
            <a:r>
              <a:rPr sz="1200" spc="-40" dirty="0">
                <a:latin typeface="Calibri"/>
                <a:cs typeface="Calibri"/>
              </a:rPr>
              <a:t>(Профессионалы,</a:t>
            </a:r>
            <a:r>
              <a:rPr sz="1200" spc="20" dirty="0">
                <a:latin typeface="Calibri"/>
                <a:cs typeface="Calibri"/>
              </a:rPr>
              <a:t> </a:t>
            </a:r>
            <a:r>
              <a:rPr sz="1200" spc="-40" dirty="0">
                <a:latin typeface="Calibri"/>
                <a:cs typeface="Calibri"/>
              </a:rPr>
              <a:t>Абилимпикс),</a:t>
            </a:r>
            <a:r>
              <a:rPr sz="1200" spc="20" dirty="0">
                <a:latin typeface="Calibri"/>
                <a:cs typeface="Calibri"/>
              </a:rPr>
              <a:t> </a:t>
            </a:r>
            <a:r>
              <a:rPr sz="1200" spc="-10" dirty="0">
                <a:latin typeface="Calibri"/>
                <a:cs typeface="Calibri"/>
              </a:rPr>
              <a:t>ремонт </a:t>
            </a:r>
            <a:r>
              <a:rPr sz="1200" spc="-25" dirty="0">
                <a:latin typeface="Calibri"/>
                <a:cs typeface="Calibri"/>
              </a:rPr>
              <a:t>ПОО</a:t>
            </a:r>
            <a:endParaRPr sz="1200">
              <a:latin typeface="Calibri"/>
              <a:cs typeface="Calibri"/>
            </a:endParaRPr>
          </a:p>
        </p:txBody>
      </p:sp>
      <p:pic>
        <p:nvPicPr>
          <p:cNvPr id="48" name="object 48"/>
          <p:cNvPicPr/>
          <p:nvPr/>
        </p:nvPicPr>
        <p:blipFill>
          <a:blip r:embed="rId2" cstate="print"/>
          <a:stretch>
            <a:fillRect/>
          </a:stretch>
        </p:blipFill>
        <p:spPr>
          <a:xfrm>
            <a:off x="1508760" y="995172"/>
            <a:ext cx="233934" cy="233934"/>
          </a:xfrm>
          <a:prstGeom prst="rect">
            <a:avLst/>
          </a:prstGeom>
        </p:spPr>
      </p:pic>
      <p:pic>
        <p:nvPicPr>
          <p:cNvPr id="49" name="object 49"/>
          <p:cNvPicPr/>
          <p:nvPr/>
        </p:nvPicPr>
        <p:blipFill>
          <a:blip r:embed="rId2" cstate="print"/>
          <a:stretch>
            <a:fillRect/>
          </a:stretch>
        </p:blipFill>
        <p:spPr>
          <a:xfrm>
            <a:off x="4958334" y="2928366"/>
            <a:ext cx="233934" cy="233934"/>
          </a:xfrm>
          <a:prstGeom prst="rect">
            <a:avLst/>
          </a:prstGeom>
        </p:spPr>
      </p:pic>
      <p:pic>
        <p:nvPicPr>
          <p:cNvPr id="50" name="object 50"/>
          <p:cNvPicPr/>
          <p:nvPr/>
        </p:nvPicPr>
        <p:blipFill>
          <a:blip r:embed="rId2" cstate="print"/>
          <a:stretch>
            <a:fillRect/>
          </a:stretch>
        </p:blipFill>
        <p:spPr>
          <a:xfrm>
            <a:off x="4925567" y="1001267"/>
            <a:ext cx="233934" cy="233934"/>
          </a:xfrm>
          <a:prstGeom prst="rect">
            <a:avLst/>
          </a:prstGeom>
        </p:spPr>
      </p:pic>
      <p:pic>
        <p:nvPicPr>
          <p:cNvPr id="51" name="object 51"/>
          <p:cNvPicPr/>
          <p:nvPr/>
        </p:nvPicPr>
        <p:blipFill>
          <a:blip r:embed="rId2" cstate="print"/>
          <a:stretch>
            <a:fillRect/>
          </a:stretch>
        </p:blipFill>
        <p:spPr>
          <a:xfrm>
            <a:off x="1540002" y="2961132"/>
            <a:ext cx="233934" cy="233934"/>
          </a:xfrm>
          <a:prstGeom prst="rect">
            <a:avLst/>
          </a:prstGeom>
        </p:spPr>
      </p:pic>
      <p:pic>
        <p:nvPicPr>
          <p:cNvPr id="52" name="object 52"/>
          <p:cNvPicPr/>
          <p:nvPr/>
        </p:nvPicPr>
        <p:blipFill>
          <a:blip r:embed="rId2" cstate="print"/>
          <a:stretch>
            <a:fillRect/>
          </a:stretch>
        </p:blipFill>
        <p:spPr>
          <a:xfrm>
            <a:off x="8228076" y="989075"/>
            <a:ext cx="233933" cy="233934"/>
          </a:xfrm>
          <a:prstGeom prst="rect">
            <a:avLst/>
          </a:prstGeom>
        </p:spPr>
      </p:pic>
    </p:spTree>
    <p:extLst>
      <p:ext uri="{BB962C8B-B14F-4D97-AF65-F5344CB8AC3E}">
        <p14:creationId xmlns:p14="http://schemas.microsoft.com/office/powerpoint/2010/main" val="3473735157"/>
      </p:ext>
    </p:extLst>
  </p:cSld>
  <p:clrMapOvr>
    <a:masterClrMapping/>
  </p:clrMapOvr>
  <p:transition>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78962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Скругленный прямоугольник 2"/>
          <p:cNvSpPr/>
          <p:nvPr/>
        </p:nvSpPr>
        <p:spPr>
          <a:xfrm>
            <a:off x="309228" y="775628"/>
            <a:ext cx="11691428" cy="6082372"/>
          </a:xfrm>
          <a:prstGeom prst="roundRect">
            <a:avLst/>
          </a:prstGeom>
          <a:solidFill>
            <a:schemeClr val="bg1"/>
          </a:solidFill>
          <a:ln>
            <a:noFill/>
          </a:ln>
          <a:effectLst>
            <a:outerShdw blurRad="685800" dist="38100" dir="5400000" sx="106000" sy="106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32674" y="188640"/>
            <a:ext cx="11667981" cy="592088"/>
          </a:xfrm>
        </p:spPr>
        <p:txBody>
          <a:bodyPr/>
          <a:lstStyle/>
          <a:p>
            <a:r>
              <a:rPr lang="ru-RU" sz="3200" b="1" dirty="0" smtClean="0">
                <a:solidFill>
                  <a:schemeClr val="bg1"/>
                </a:solidFill>
                <a:effectLst/>
                <a:latin typeface="Calibri" panose="020F0502020204030204" pitchFamily="34" charset="0"/>
                <a:cs typeface="Calibri" panose="020F0502020204030204" pitchFamily="34" charset="0"/>
              </a:rPr>
              <a:t>ПОКАЗАТЕЛИ НАЦИОНАЛЬНОГО ПРОЕКТА</a:t>
            </a:r>
            <a:r>
              <a:rPr lang="ru-RU" sz="3200" b="1" dirty="0" smtClean="0">
                <a:solidFill>
                  <a:srgbClr val="1C0B7F"/>
                </a:solidFill>
                <a:effectLst/>
                <a:latin typeface="Calibri" panose="020F0502020204030204" pitchFamily="34" charset="0"/>
                <a:cs typeface="Calibri" panose="020F0502020204030204" pitchFamily="34" charset="0"/>
              </a:rPr>
              <a:t> «МОЛОДЁЖЬ И ДЕТИ»</a:t>
            </a:r>
            <a:endParaRPr lang="ru-RU" sz="3200" b="1" dirty="0">
              <a:solidFill>
                <a:srgbClr val="1C0B7F"/>
              </a:solidFill>
              <a:effectLst/>
              <a:latin typeface="Calibri" panose="020F0502020204030204" pitchFamily="34" charset="0"/>
              <a:cs typeface="Calibri" panose="020F0502020204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892894605"/>
              </p:ext>
            </p:extLst>
          </p:nvPr>
        </p:nvGraphicFramePr>
        <p:xfrm>
          <a:off x="455930" y="1154202"/>
          <a:ext cx="11544725" cy="5127410"/>
        </p:xfrm>
        <a:graphic>
          <a:graphicData uri="http://schemas.openxmlformats.org/drawingml/2006/table">
            <a:tbl>
              <a:tblPr>
                <a:tableStyleId>{5C22544A-7EE6-4342-B048-85BDC9FD1C3A}</a:tableStyleId>
              </a:tblPr>
              <a:tblGrid>
                <a:gridCol w="11544725">
                  <a:extLst>
                    <a:ext uri="{9D8B030D-6E8A-4147-A177-3AD203B41FA5}">
                      <a16:colId xmlns:a16="http://schemas.microsoft.com/office/drawing/2014/main" xmlns="" val="20000"/>
                    </a:ext>
                  </a:extLst>
                </a:gridCol>
              </a:tblGrid>
              <a:tr h="936104">
                <a:tc>
                  <a:txBody>
                    <a:bodyPr/>
                    <a:lstStyle/>
                    <a:p>
                      <a:pPr marL="285750" indent="-285750" algn="l">
                        <a:lnSpc>
                          <a:spcPct val="100000"/>
                        </a:lnSpc>
                        <a:spcAft>
                          <a:spcPts val="0"/>
                        </a:spcAft>
                        <a:buClr>
                          <a:srgbClr val="1C0B7F"/>
                        </a:buClr>
                        <a:buFont typeface="Wingdings" panose="05000000000000000000" pitchFamily="2" charset="2"/>
                        <a:buChar char="q"/>
                      </a:pPr>
                      <a:r>
                        <a:rPr lang="ru-RU" sz="1800" dirty="0">
                          <a:solidFill>
                            <a:srgbClr val="1C0B7F"/>
                          </a:solidFill>
                          <a:effectLst/>
                          <a:latin typeface="Calibri" panose="020F0502020204030204" pitchFamily="34" charset="0"/>
                          <a:cs typeface="Calibri" panose="020F0502020204030204" pitchFamily="34" charset="0"/>
                        </a:rPr>
                        <a:t>Охват обучающихся системой мер по выявлению, поддержке и развитию их способностей и талантов, основанной </a:t>
                      </a:r>
                      <a:r>
                        <a:rPr lang="ru-RU" sz="1800" dirty="0" smtClean="0">
                          <a:solidFill>
                            <a:srgbClr val="1C0B7F"/>
                          </a:solidFill>
                          <a:effectLst/>
                          <a:latin typeface="Calibri" panose="020F0502020204030204" pitchFamily="34" charset="0"/>
                          <a:cs typeface="Calibri" panose="020F0502020204030204" pitchFamily="34" charset="0"/>
                        </a:rPr>
                        <a:t/>
                      </a:r>
                      <a:br>
                        <a:rPr lang="ru-RU" sz="1800" dirty="0" smtClean="0">
                          <a:solidFill>
                            <a:srgbClr val="1C0B7F"/>
                          </a:solidFill>
                          <a:effectLst/>
                          <a:latin typeface="Calibri" panose="020F0502020204030204" pitchFamily="34" charset="0"/>
                          <a:cs typeface="Calibri" panose="020F0502020204030204" pitchFamily="34" charset="0"/>
                        </a:rPr>
                      </a:br>
                      <a:r>
                        <a:rPr lang="ru-RU" sz="1800" dirty="0" smtClean="0">
                          <a:solidFill>
                            <a:srgbClr val="1C0B7F"/>
                          </a:solidFill>
                          <a:effectLst/>
                          <a:latin typeface="Calibri" panose="020F0502020204030204" pitchFamily="34" charset="0"/>
                          <a:cs typeface="Calibri" panose="020F0502020204030204" pitchFamily="34" charset="0"/>
                        </a:rPr>
                        <a:t>на </a:t>
                      </a:r>
                      <a:r>
                        <a:rPr lang="ru-RU" sz="1800" dirty="0">
                          <a:solidFill>
                            <a:srgbClr val="1C0B7F"/>
                          </a:solidFill>
                          <a:effectLst/>
                          <a:latin typeface="Calibri" panose="020F0502020204030204" pitchFamily="34" charset="0"/>
                          <a:cs typeface="Calibri" panose="020F0502020204030204" pitchFamily="34" charset="0"/>
                        </a:rPr>
                        <a:t>принципах ответственности, справедливости, всеобщности и направленной на самоопределение и профессиональную ориентацию</a:t>
                      </a:r>
                    </a:p>
                  </a:txBody>
                  <a:tcPr marL="3810" marR="3810" marT="0" marB="0" anchor="ctr">
                    <a:noFill/>
                  </a:tcPr>
                </a:tc>
                <a:extLst>
                  <a:ext uri="{0D108BD9-81ED-4DB2-BD59-A6C34878D82A}">
                    <a16:rowId xmlns:a16="http://schemas.microsoft.com/office/drawing/2014/main" xmlns="" val="10000"/>
                  </a:ext>
                </a:extLst>
              </a:tr>
              <a:tr h="207023">
                <a:tc>
                  <a:txBody>
                    <a:bodyPr/>
                    <a:lstStyle/>
                    <a:p>
                      <a:pPr marL="285750" indent="-285750" algn="l">
                        <a:lnSpc>
                          <a:spcPct val="100000"/>
                        </a:lnSpc>
                        <a:spcAft>
                          <a:spcPts val="0"/>
                        </a:spcAft>
                        <a:buClr>
                          <a:srgbClr val="1C0B7F"/>
                        </a:buClr>
                        <a:buFont typeface="Wingdings" panose="05000000000000000000" pitchFamily="2" charset="2"/>
                        <a:buChar char="q"/>
                      </a:pPr>
                      <a:r>
                        <a:rPr lang="ru-RU" sz="1800" dirty="0">
                          <a:solidFill>
                            <a:srgbClr val="1C0B7F"/>
                          </a:solidFill>
                          <a:effectLst/>
                          <a:latin typeface="Calibri" panose="020F0502020204030204" pitchFamily="34" charset="0"/>
                          <a:cs typeface="Calibri" panose="020F0502020204030204" pitchFamily="34" charset="0"/>
                        </a:rPr>
                        <a:t>Доля молодых людей, участвующих в проектах и программах, направленных на профессиональное, личностное развитие и патриотическое воспитание</a:t>
                      </a:r>
                    </a:p>
                  </a:txBody>
                  <a:tcPr marL="3810" marR="3810" marT="0" marB="0" anchor="ctr">
                    <a:noFill/>
                  </a:tcPr>
                </a:tc>
                <a:extLst>
                  <a:ext uri="{0D108BD9-81ED-4DB2-BD59-A6C34878D82A}">
                    <a16:rowId xmlns:a16="http://schemas.microsoft.com/office/drawing/2014/main" xmlns="" val="10001"/>
                  </a:ext>
                </a:extLst>
              </a:tr>
              <a:tr h="350826">
                <a:tc>
                  <a:txBody>
                    <a:bodyPr/>
                    <a:lstStyle/>
                    <a:p>
                      <a:pPr marL="285750" indent="-285750" algn="l">
                        <a:lnSpc>
                          <a:spcPct val="100000"/>
                        </a:lnSpc>
                        <a:spcAft>
                          <a:spcPts val="0"/>
                        </a:spcAft>
                        <a:buClr>
                          <a:srgbClr val="1C0B7F"/>
                        </a:buClr>
                        <a:buFont typeface="Wingdings" panose="05000000000000000000" pitchFamily="2" charset="2"/>
                        <a:buChar char="q"/>
                      </a:pPr>
                      <a:r>
                        <a:rPr lang="ru-RU" sz="1800" dirty="0">
                          <a:solidFill>
                            <a:srgbClr val="1C0B7F"/>
                          </a:solidFill>
                          <a:effectLst/>
                          <a:latin typeface="Calibri" panose="020F0502020204030204" pitchFamily="34" charset="0"/>
                          <a:cs typeface="Calibri" panose="020F0502020204030204" pitchFamily="34" charset="0"/>
                        </a:rPr>
                        <a:t>Доля молодых людей, вовлеченных в добровольческую и общественную </a:t>
                      </a:r>
                      <a:r>
                        <a:rPr lang="ru-RU" sz="1800" dirty="0" smtClean="0">
                          <a:solidFill>
                            <a:srgbClr val="1C0B7F"/>
                          </a:solidFill>
                          <a:effectLst/>
                          <a:latin typeface="Calibri" panose="020F0502020204030204" pitchFamily="34" charset="0"/>
                          <a:cs typeface="Calibri" panose="020F0502020204030204" pitchFamily="34" charset="0"/>
                        </a:rPr>
                        <a:t>деятельность</a:t>
                      </a:r>
                      <a:endParaRPr lang="ru-RU" sz="1800" dirty="0">
                        <a:solidFill>
                          <a:srgbClr val="1C0B7F"/>
                        </a:solidFill>
                        <a:effectLst/>
                        <a:latin typeface="Calibri" panose="020F0502020204030204" pitchFamily="34" charset="0"/>
                        <a:cs typeface="Calibri" panose="020F0502020204030204" pitchFamily="34" charset="0"/>
                      </a:endParaRPr>
                    </a:p>
                  </a:txBody>
                  <a:tcPr marL="3810" marR="3810" marT="0" marB="0" anchor="ctr">
                    <a:noFill/>
                  </a:tcPr>
                </a:tc>
                <a:extLst>
                  <a:ext uri="{0D108BD9-81ED-4DB2-BD59-A6C34878D82A}">
                    <a16:rowId xmlns:a16="http://schemas.microsoft.com/office/drawing/2014/main" xmlns="" val="10002"/>
                  </a:ext>
                </a:extLst>
              </a:tr>
              <a:tr h="423310">
                <a:tc>
                  <a:txBody>
                    <a:bodyPr/>
                    <a:lstStyle/>
                    <a:p>
                      <a:pPr marL="285750" indent="-285750" algn="l">
                        <a:lnSpc>
                          <a:spcPct val="100000"/>
                        </a:lnSpc>
                        <a:spcAft>
                          <a:spcPts val="0"/>
                        </a:spcAft>
                        <a:buClr>
                          <a:srgbClr val="1C0B7F"/>
                        </a:buClr>
                        <a:buFont typeface="Wingdings" panose="05000000000000000000" pitchFamily="2" charset="2"/>
                        <a:buChar char="q"/>
                      </a:pPr>
                      <a:r>
                        <a:rPr lang="ru-RU" sz="1800" dirty="0">
                          <a:solidFill>
                            <a:srgbClr val="1C0B7F"/>
                          </a:solidFill>
                          <a:effectLst/>
                          <a:latin typeface="Calibri" panose="020F0502020204030204" pitchFamily="34" charset="0"/>
                          <a:cs typeface="Calibri" panose="020F0502020204030204" pitchFamily="34" charset="0"/>
                        </a:rPr>
                        <a:t>Численность иностранных студентов, обучающихся по образовательным программам высшего образования </a:t>
                      </a:r>
                      <a:r>
                        <a:rPr lang="ru-RU" sz="1800" dirty="0" smtClean="0">
                          <a:solidFill>
                            <a:srgbClr val="1C0B7F"/>
                          </a:solidFill>
                          <a:effectLst/>
                          <a:latin typeface="Calibri" panose="020F0502020204030204" pitchFamily="34" charset="0"/>
                          <a:cs typeface="Calibri" panose="020F0502020204030204" pitchFamily="34" charset="0"/>
                        </a:rPr>
                        <a:t/>
                      </a:r>
                      <a:br>
                        <a:rPr lang="ru-RU" sz="1800" dirty="0" smtClean="0">
                          <a:solidFill>
                            <a:srgbClr val="1C0B7F"/>
                          </a:solidFill>
                          <a:effectLst/>
                          <a:latin typeface="Calibri" panose="020F0502020204030204" pitchFamily="34" charset="0"/>
                          <a:cs typeface="Calibri" panose="020F0502020204030204" pitchFamily="34" charset="0"/>
                        </a:rPr>
                      </a:br>
                      <a:r>
                        <a:rPr lang="ru-RU" sz="1800" dirty="0" smtClean="0">
                          <a:solidFill>
                            <a:srgbClr val="1C0B7F"/>
                          </a:solidFill>
                          <a:effectLst/>
                          <a:latin typeface="Calibri" panose="020F0502020204030204" pitchFamily="34" charset="0"/>
                          <a:cs typeface="Calibri" panose="020F0502020204030204" pitchFamily="34" charset="0"/>
                        </a:rPr>
                        <a:t>в </a:t>
                      </a:r>
                      <a:r>
                        <a:rPr lang="ru-RU" sz="1800" dirty="0">
                          <a:solidFill>
                            <a:srgbClr val="1C0B7F"/>
                          </a:solidFill>
                          <a:effectLst/>
                          <a:latin typeface="Calibri" panose="020F0502020204030204" pitchFamily="34" charset="0"/>
                          <a:cs typeface="Calibri" panose="020F0502020204030204" pitchFamily="34" charset="0"/>
                        </a:rPr>
                        <a:t>российских образовательных организациях высшего образования и научных организациях</a:t>
                      </a:r>
                    </a:p>
                  </a:txBody>
                  <a:tcPr marL="3810" marR="3810" marT="0" marB="0" anchor="ctr">
                    <a:noFill/>
                  </a:tcPr>
                </a:tc>
                <a:extLst>
                  <a:ext uri="{0D108BD9-81ED-4DB2-BD59-A6C34878D82A}">
                    <a16:rowId xmlns:a16="http://schemas.microsoft.com/office/drawing/2014/main" xmlns="" val="10003"/>
                  </a:ext>
                </a:extLst>
              </a:tr>
              <a:tr h="207023">
                <a:tc>
                  <a:txBody>
                    <a:bodyPr/>
                    <a:lstStyle/>
                    <a:p>
                      <a:pPr marL="285750" indent="-285750" algn="l">
                        <a:lnSpc>
                          <a:spcPct val="100000"/>
                        </a:lnSpc>
                        <a:spcAft>
                          <a:spcPts val="0"/>
                        </a:spcAft>
                        <a:buClr>
                          <a:srgbClr val="1C0B7F"/>
                        </a:buClr>
                        <a:buFont typeface="Wingdings" panose="05000000000000000000" pitchFamily="2" charset="2"/>
                        <a:buChar char="q"/>
                      </a:pPr>
                      <a:r>
                        <a:rPr lang="ru-RU" sz="1800" dirty="0">
                          <a:solidFill>
                            <a:srgbClr val="1C0B7F"/>
                          </a:solidFill>
                          <a:effectLst/>
                          <a:latin typeface="Calibri" panose="020F0502020204030204" pitchFamily="34" charset="0"/>
                          <a:cs typeface="Calibri" panose="020F0502020204030204" pitchFamily="34" charset="0"/>
                        </a:rPr>
                        <a:t>Доля молодых людей, верящих в возможности самореализации в России</a:t>
                      </a:r>
                    </a:p>
                  </a:txBody>
                  <a:tcPr marL="3810" marR="3810" marT="0" marB="0" anchor="ctr">
                    <a:noFill/>
                  </a:tcPr>
                </a:tc>
                <a:extLst>
                  <a:ext uri="{0D108BD9-81ED-4DB2-BD59-A6C34878D82A}">
                    <a16:rowId xmlns:a16="http://schemas.microsoft.com/office/drawing/2014/main" xmlns="" val="10004"/>
                  </a:ext>
                </a:extLst>
              </a:tr>
              <a:tr h="639597">
                <a:tc>
                  <a:txBody>
                    <a:bodyPr/>
                    <a:lstStyle/>
                    <a:p>
                      <a:pPr marL="285750" indent="-285750" algn="l">
                        <a:lnSpc>
                          <a:spcPct val="100000"/>
                        </a:lnSpc>
                        <a:spcAft>
                          <a:spcPts val="0"/>
                        </a:spcAft>
                        <a:buClr>
                          <a:srgbClr val="1C0B7F"/>
                        </a:buClr>
                        <a:buFont typeface="Wingdings" panose="05000000000000000000" pitchFamily="2" charset="2"/>
                        <a:buChar char="q"/>
                      </a:pPr>
                      <a:r>
                        <a:rPr lang="ru-RU" sz="1800" dirty="0">
                          <a:solidFill>
                            <a:srgbClr val="1C0B7F"/>
                          </a:solidFill>
                          <a:effectLst/>
                          <a:latin typeface="Calibri" panose="020F0502020204030204" pitchFamily="34" charset="0"/>
                          <a:cs typeface="Calibri" panose="020F0502020204030204" pitchFamily="34" charset="0"/>
                        </a:rPr>
                        <a:t>Формирование к 2030 году современной системы профессионального развития педагогических работников для всех уровней образования, предусматривающей ежегодное дополнительное профессиональное образование на основе актуализированных профессиональных стандартов не менее чем 10 процентов педагогических работников на базе ведущих образовательных организаций высшего образования и научных организаций</a:t>
                      </a:r>
                    </a:p>
                  </a:txBody>
                  <a:tcPr marL="3810" marR="3810" marT="0" marB="0" anchor="ctr">
                    <a:noFill/>
                  </a:tcPr>
                </a:tc>
                <a:extLst>
                  <a:ext uri="{0D108BD9-81ED-4DB2-BD59-A6C34878D82A}">
                    <a16:rowId xmlns:a16="http://schemas.microsoft.com/office/drawing/2014/main" xmlns="" val="10005"/>
                  </a:ext>
                </a:extLst>
              </a:tr>
              <a:tr h="423310">
                <a:tc>
                  <a:txBody>
                    <a:bodyPr/>
                    <a:lstStyle/>
                    <a:p>
                      <a:pPr marL="285750" indent="-285750" algn="l">
                        <a:lnSpc>
                          <a:spcPct val="100000"/>
                        </a:lnSpc>
                        <a:spcAft>
                          <a:spcPts val="0"/>
                        </a:spcAft>
                        <a:buClr>
                          <a:srgbClr val="1C0B7F"/>
                        </a:buClr>
                        <a:buFont typeface="Wingdings" panose="05000000000000000000" pitchFamily="2" charset="2"/>
                        <a:buChar char="q"/>
                      </a:pPr>
                      <a:r>
                        <a:rPr lang="ru-RU" sz="1800" dirty="0">
                          <a:solidFill>
                            <a:srgbClr val="1C0B7F"/>
                          </a:solidFill>
                          <a:effectLst/>
                          <a:latin typeface="Calibri" panose="020F0502020204030204" pitchFamily="34" charset="0"/>
                          <a:cs typeface="Calibri" panose="020F0502020204030204" pitchFamily="34" charset="0"/>
                        </a:rPr>
                        <a:t>Индекс создания условий для воспитания гармонично развитой, патриотичной и социально ответственной личности на основе традиционных российских духовно-нравственных и культурно-исторических ценностей</a:t>
                      </a:r>
                    </a:p>
                  </a:txBody>
                  <a:tcPr marL="3810" marR="3810" marT="0" marB="0" anchor="ctr">
                    <a:noFill/>
                  </a:tcPr>
                </a:tc>
                <a:extLst>
                  <a:ext uri="{0D108BD9-81ED-4DB2-BD59-A6C34878D82A}">
                    <a16:rowId xmlns:a16="http://schemas.microsoft.com/office/drawing/2014/main" xmlns="" val="10006"/>
                  </a:ext>
                </a:extLst>
              </a:tr>
              <a:tr h="423310">
                <a:tc>
                  <a:txBody>
                    <a:bodyPr/>
                    <a:lstStyle/>
                    <a:p>
                      <a:pPr marL="285750" indent="-285750" algn="l">
                        <a:lnSpc>
                          <a:spcPct val="100000"/>
                        </a:lnSpc>
                        <a:spcAft>
                          <a:spcPts val="0"/>
                        </a:spcAft>
                        <a:buClr>
                          <a:srgbClr val="1C0B7F"/>
                        </a:buClr>
                        <a:buFont typeface="Wingdings" panose="05000000000000000000" pitchFamily="2" charset="2"/>
                        <a:buChar char="q"/>
                      </a:pPr>
                      <a:r>
                        <a:rPr lang="ru-RU" sz="1800" dirty="0">
                          <a:solidFill>
                            <a:srgbClr val="1C0B7F"/>
                          </a:solidFill>
                          <a:effectLst/>
                          <a:latin typeface="Calibri" panose="020F0502020204030204" pitchFamily="34" charset="0"/>
                          <a:cs typeface="Calibri" panose="020F0502020204030204" pitchFamily="34" charset="0"/>
                        </a:rPr>
                        <a:t>Доля проектов в сфере культуры, искусства и народного творчества, финансируемых государственными институтами развития, в рамках которых обеспечено продвижение и защита традиционных российских духовно-нравственных ценностей</a:t>
                      </a:r>
                    </a:p>
                  </a:txBody>
                  <a:tcPr marL="3810" marR="3810" marT="0" marB="0" anchor="c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966369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Заголовок 1"/>
          <p:cNvSpPr>
            <a:spLocks noGrp="1"/>
          </p:cNvSpPr>
          <p:nvPr>
            <p:ph type="title"/>
          </p:nvPr>
        </p:nvSpPr>
        <p:spPr>
          <a:xfrm>
            <a:off x="576649" y="366328"/>
            <a:ext cx="10972800" cy="1600200"/>
          </a:xfrm>
        </p:spPr>
        <p:txBody>
          <a:bodyPr/>
          <a:lstStyle/>
          <a:p>
            <a:pPr>
              <a:lnSpc>
                <a:spcPct val="100000"/>
              </a:lnSpc>
            </a:pP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sz="2800" dirty="0" smtClean="0">
                <a:solidFill>
                  <a:schemeClr val="bg1"/>
                </a:solidFill>
                <a:latin typeface="Calibri" panose="020F0502020204030204" pitchFamily="34" charset="0"/>
                <a:cs typeface="Calibri" panose="020F0502020204030204" pitchFamily="34" charset="0"/>
              </a:rPr>
              <a:t>ФЕДЕРАЛЬНЫЙ ПРОЕКТ «ВЕДУЩИЕ ШКОЛЫ»</a:t>
            </a:r>
            <a:br>
              <a:rPr lang="ru-RU" sz="2800" dirty="0" smtClean="0">
                <a:solidFill>
                  <a:schemeClr val="bg1"/>
                </a:solidFill>
                <a:latin typeface="Calibri" panose="020F0502020204030204" pitchFamily="34" charset="0"/>
                <a:cs typeface="Calibri" panose="020F0502020204030204" pitchFamily="34" charset="0"/>
              </a:rPr>
            </a:br>
            <a:r>
              <a:rPr lang="ru-RU" sz="2800" dirty="0" smtClean="0">
                <a:solidFill>
                  <a:schemeClr val="bg1"/>
                </a:solidFill>
                <a:latin typeface="Calibri" panose="020F0502020204030204" pitchFamily="34" charset="0"/>
                <a:cs typeface="Calibri" panose="020F0502020204030204" pitchFamily="34" charset="0"/>
              </a:rPr>
              <a:t>ЦЕЛЬ: </a:t>
            </a:r>
            <a:r>
              <a:rPr lang="ru-RU" sz="2800" dirty="0" smtClean="0">
                <a:solidFill>
                  <a:schemeClr val="bg1"/>
                </a:solidFill>
                <a:effectLst/>
                <a:latin typeface="Calibri" panose="020F0502020204030204" pitchFamily="34" charset="0"/>
                <a:cs typeface="Calibri" panose="020F0502020204030204" pitchFamily="34" charset="0"/>
              </a:rPr>
              <a:t>ПОДГОТОВЛЕНЫ БУДУЩИЕ ЛИДЕРЫ НАУКИ И ЭКОНОМИКИ </a:t>
            </a:r>
            <a:br>
              <a:rPr lang="ru-RU" sz="2800" dirty="0" smtClean="0">
                <a:solidFill>
                  <a:schemeClr val="bg1"/>
                </a:solidFill>
                <a:effectLst/>
                <a:latin typeface="Calibri" panose="020F0502020204030204" pitchFamily="34" charset="0"/>
                <a:cs typeface="Calibri" panose="020F0502020204030204" pitchFamily="34" charset="0"/>
              </a:rPr>
            </a:br>
            <a:r>
              <a:rPr lang="ru-RU" sz="2800" dirty="0" smtClean="0">
                <a:solidFill>
                  <a:schemeClr val="bg1"/>
                </a:solidFill>
                <a:effectLst/>
                <a:latin typeface="Calibri" panose="020F0502020204030204" pitchFamily="34" charset="0"/>
                <a:cs typeface="Calibri" panose="020F0502020204030204" pitchFamily="34" charset="0"/>
              </a:rPr>
              <a:t>В КАЖДОМ ФЕДЕРАЛЬНОМ ОКРУГЕ РОССИИ</a:t>
            </a:r>
            <a:r>
              <a:rPr lang="ru-RU" sz="2800" dirty="0" smtClean="0">
                <a:solidFill>
                  <a:schemeClr val="bg1"/>
                </a:solidFill>
                <a:latin typeface="Calibri" panose="020F0502020204030204" pitchFamily="34" charset="0"/>
                <a:cs typeface="Calibri" panose="020F0502020204030204" pitchFamily="34" charset="0"/>
              </a:rPr>
              <a:t/>
            </a:r>
            <a:br>
              <a:rPr lang="ru-RU" sz="2800" dirty="0" smtClean="0">
                <a:solidFill>
                  <a:schemeClr val="bg1"/>
                </a:solidFill>
                <a:latin typeface="Calibri" panose="020F0502020204030204" pitchFamily="34" charset="0"/>
                <a:cs typeface="Calibri" panose="020F0502020204030204" pitchFamily="34" charset="0"/>
              </a:rPr>
            </a:br>
            <a:endParaRPr lang="ru-RU" sz="2800" dirty="0">
              <a:solidFill>
                <a:schemeClr val="bg1"/>
              </a:solidFill>
              <a:latin typeface="Calibri" panose="020F0502020204030204" pitchFamily="34" charset="0"/>
              <a:cs typeface="Calibri" panose="020F050202020403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14274435"/>
              </p:ext>
            </p:extLst>
          </p:nvPr>
        </p:nvGraphicFramePr>
        <p:xfrm>
          <a:off x="369836" y="1690504"/>
          <a:ext cx="11452325" cy="1645920"/>
        </p:xfrm>
        <a:graphic>
          <a:graphicData uri="http://schemas.openxmlformats.org/drawingml/2006/table">
            <a:tbl>
              <a:tblPr>
                <a:tableStyleId>{5C22544A-7EE6-4342-B048-85BDC9FD1C3A}</a:tableStyleId>
              </a:tblPr>
              <a:tblGrid>
                <a:gridCol w="11452325">
                  <a:extLst>
                    <a:ext uri="{9D8B030D-6E8A-4147-A177-3AD203B41FA5}">
                      <a16:colId xmlns:a16="http://schemas.microsoft.com/office/drawing/2014/main" xmlns="" val="20000"/>
                    </a:ext>
                  </a:extLst>
                </a:gridCol>
              </a:tblGrid>
              <a:tr h="286505">
                <a:tc>
                  <a:txBody>
                    <a:bodyPr/>
                    <a:lstStyle/>
                    <a:p>
                      <a:pPr algn="ctr"/>
                      <a:r>
                        <a:rPr lang="ru-RU" sz="2400" b="1" dirty="0" smtClean="0">
                          <a:solidFill>
                            <a:srgbClr val="2C395E"/>
                          </a:solidFill>
                          <a:effectLst/>
                        </a:rPr>
                        <a:t>ПОКАЗАТЕЛИ НАЦИОНАЛЬНОГО И ФЕДЕРАЛЬНОГО ПРОЕКТА</a:t>
                      </a:r>
                      <a:endParaRPr lang="ru-RU" sz="2400" b="1" dirty="0">
                        <a:solidFill>
                          <a:srgbClr val="2C395E"/>
                        </a:solidFill>
                        <a:effectLst/>
                        <a:latin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xmlns="" val="10000"/>
                  </a:ext>
                </a:extLst>
              </a:tr>
              <a:tr h="0">
                <a:tc>
                  <a:txBody>
                    <a:bodyPr/>
                    <a:lstStyle/>
                    <a:p>
                      <a:pPr marL="285750" indent="-285750" algn="l">
                        <a:buClr>
                          <a:srgbClr val="1C0B7F"/>
                        </a:buClr>
                        <a:buFont typeface="Wingdings" panose="05000000000000000000" pitchFamily="2" charset="2"/>
                        <a:buChar char="q"/>
                      </a:pPr>
                      <a:r>
                        <a:rPr lang="ru-RU" sz="1400" b="1" dirty="0" smtClean="0">
                          <a:solidFill>
                            <a:srgbClr val="2C395E"/>
                          </a:solidFill>
                          <a:effectLst/>
                        </a:rPr>
                        <a:t>ДОЛЯ ОБУЧАЮЩИХСЯ ВЕДУЩИХ ОБЩЕОБРАЗОВАТЕЛЬНЫХ ОРГАНИЗАЦИЙ 7-9 КЛАССОВ, ПОЛУЧИВШИХ ПРАКТИЧЕСКИЙ ОПЫТ  (СТАЖИРОВКИ) ПО ВЫСОКОТЕХНОЛОГИЧНЫМ СПЕЦИАЛЬНОСТЯМ</a:t>
                      </a:r>
                      <a:endParaRPr lang="ru-RU" sz="1400" b="1" dirty="0">
                        <a:solidFill>
                          <a:srgbClr val="2C395E"/>
                        </a:solidFill>
                        <a:effectLst/>
                        <a:latin typeface="Calibri" panose="020F0502020204030204" pitchFamily="34" charset="0"/>
                        <a:cs typeface="Calibri" panose="020F0502020204030204" pitchFamily="34" charset="0"/>
                      </a:endParaRPr>
                    </a:p>
                  </a:txBody>
                  <a:tcPr marL="17780" marR="17780" marT="0" marB="0"/>
                </a:tc>
                <a:extLst>
                  <a:ext uri="{0D108BD9-81ED-4DB2-BD59-A6C34878D82A}">
                    <a16:rowId xmlns:a16="http://schemas.microsoft.com/office/drawing/2014/main" xmlns="" val="10001"/>
                  </a:ext>
                </a:extLst>
              </a:tr>
              <a:tr h="0">
                <a:tc>
                  <a:txBody>
                    <a:bodyPr/>
                    <a:lstStyle/>
                    <a:p>
                      <a:pPr marL="285750" indent="-285750" algn="l">
                        <a:buClr>
                          <a:srgbClr val="1C0B7F"/>
                        </a:buClr>
                        <a:buFont typeface="Wingdings" panose="05000000000000000000" pitchFamily="2" charset="2"/>
                        <a:buChar char="q"/>
                      </a:pPr>
                      <a:r>
                        <a:rPr lang="ru-RU" sz="1400" b="1" dirty="0" smtClean="0">
                          <a:solidFill>
                            <a:srgbClr val="2C395E"/>
                          </a:solidFill>
                          <a:effectLst/>
                        </a:rPr>
                        <a:t>ДОЛЯ ОБУЧАЮЩИХСЯ ВЕДУЩИХ ОБЩЕОБРАЗОВАТЕЛЬНЫХ ОРГАНИЗАЦИЙ 11 КЛАССОВ, ИМЕЮЩИХ ИНДИВИДУАЛЬНУЮ НАУЧНО-ПРОФЕССИОНАЛЬНУЮ ТРАЕКТОРИЮ</a:t>
                      </a:r>
                      <a:endParaRPr lang="ru-RU" sz="1400" b="1" dirty="0">
                        <a:solidFill>
                          <a:srgbClr val="2C395E"/>
                        </a:solidFill>
                        <a:effectLst/>
                        <a:latin typeface="Calibri" panose="020F0502020204030204" pitchFamily="34" charset="0"/>
                        <a:cs typeface="Calibri" panose="020F0502020204030204" pitchFamily="34" charset="0"/>
                      </a:endParaRPr>
                    </a:p>
                  </a:txBody>
                  <a:tcPr marL="17780" marR="17780" marT="0" marB="0"/>
                </a:tc>
                <a:extLst>
                  <a:ext uri="{0D108BD9-81ED-4DB2-BD59-A6C34878D82A}">
                    <a16:rowId xmlns:a16="http://schemas.microsoft.com/office/drawing/2014/main" xmlns="" val="10002"/>
                  </a:ext>
                </a:extLst>
              </a:tr>
              <a:tr h="220960">
                <a:tc>
                  <a:txBody>
                    <a:bodyPr/>
                    <a:lstStyle/>
                    <a:p>
                      <a:pPr marL="285750" indent="-285750" algn="l">
                        <a:buClr>
                          <a:srgbClr val="1C0B7F"/>
                        </a:buClr>
                        <a:buFont typeface="Wingdings" panose="05000000000000000000" pitchFamily="2" charset="2"/>
                        <a:buChar char="q"/>
                      </a:pPr>
                      <a:r>
                        <a:rPr lang="ru-RU" sz="1400" b="1" dirty="0" smtClean="0">
                          <a:solidFill>
                            <a:srgbClr val="2C395E"/>
                          </a:solidFill>
                          <a:effectLst/>
                        </a:rPr>
                        <a:t>ДОЛЯ ПЕДАГОГИЧЕСКИХ РАБОТНИКОВ ЕСТЕСТВЕННО-НАУЧНОГО ПРОФИЛЯ, ПРОШЕДШИХ ПОВЫШЕНИЕ КВАЛИФИКАЦИИ</a:t>
                      </a:r>
                      <a:endParaRPr lang="ru-RU" sz="1400" b="1" dirty="0">
                        <a:solidFill>
                          <a:srgbClr val="2C395E"/>
                        </a:solidFill>
                        <a:effectLst/>
                        <a:latin typeface="Calibri" panose="020F0502020204030204" pitchFamily="34" charset="0"/>
                        <a:cs typeface="Calibri" panose="020F0502020204030204" pitchFamily="34" charset="0"/>
                      </a:endParaRPr>
                    </a:p>
                  </a:txBody>
                  <a:tcPr marL="17780" marR="17780" marT="0" marB="0"/>
                </a:tc>
                <a:extLst>
                  <a:ext uri="{0D108BD9-81ED-4DB2-BD59-A6C34878D82A}">
                    <a16:rowId xmlns:a16="http://schemas.microsoft.com/office/drawing/2014/main" xmlns="" val="10003"/>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592545299"/>
              </p:ext>
            </p:extLst>
          </p:nvPr>
        </p:nvGraphicFramePr>
        <p:xfrm>
          <a:off x="281351" y="3473584"/>
          <a:ext cx="11629293" cy="3247256"/>
        </p:xfrm>
        <a:graphic>
          <a:graphicData uri="http://schemas.openxmlformats.org/drawingml/2006/table">
            <a:tbl>
              <a:tblPr>
                <a:tableStyleId>{5C22544A-7EE6-4342-B048-85BDC9FD1C3A}</a:tableStyleId>
              </a:tblPr>
              <a:tblGrid>
                <a:gridCol w="11629293">
                  <a:extLst>
                    <a:ext uri="{9D8B030D-6E8A-4147-A177-3AD203B41FA5}">
                      <a16:colId xmlns:a16="http://schemas.microsoft.com/office/drawing/2014/main" xmlns="" val="20000"/>
                    </a:ext>
                  </a:extLst>
                </a:gridCol>
              </a:tblGrid>
              <a:tr h="504056">
                <a:tc>
                  <a:txBody>
                    <a:bodyPr/>
                    <a:lstStyle/>
                    <a:p>
                      <a:pPr algn="ctr"/>
                      <a:r>
                        <a:rPr lang="ru-RU" sz="2400" b="1" dirty="0" smtClean="0">
                          <a:solidFill>
                            <a:srgbClr val="2C395E"/>
                          </a:solidFill>
                          <a:effectLst/>
                          <a:latin typeface="Calibri" panose="020F0502020204030204" pitchFamily="34" charset="0"/>
                          <a:cs typeface="Calibri" panose="020F0502020204030204" pitchFamily="34" charset="0"/>
                        </a:rPr>
                        <a:t>МЕРОПРИЯТИЯ</a:t>
                      </a:r>
                      <a:endParaRPr lang="ru-RU" sz="2400" b="1" dirty="0">
                        <a:solidFill>
                          <a:srgbClr val="2C395E"/>
                        </a:solidFill>
                        <a:effectLst/>
                        <a:latin typeface="Calibri" panose="020F0502020204030204" pitchFamily="34" charset="0"/>
                        <a:cs typeface="Calibri" panose="020F0502020204030204" pitchFamily="34" charset="0"/>
                      </a:endParaRPr>
                    </a:p>
                  </a:txBody>
                  <a:tcPr marL="17780" marR="17780" marT="0" marB="0" anchor="ctr"/>
                </a:tc>
                <a:extLst>
                  <a:ext uri="{0D108BD9-81ED-4DB2-BD59-A6C34878D82A}">
                    <a16:rowId xmlns:a16="http://schemas.microsoft.com/office/drawing/2014/main" xmlns="" val="10000"/>
                  </a:ext>
                </a:extLst>
              </a:tr>
              <a:tr h="0">
                <a:tc>
                  <a:txBody>
                    <a:bodyPr/>
                    <a:lstStyle/>
                    <a:p>
                      <a:pPr marL="285750" indent="-285750" algn="l">
                        <a:buClr>
                          <a:srgbClr val="2C395E"/>
                        </a:buClr>
                        <a:buFont typeface="Wingdings" panose="05000000000000000000" pitchFamily="2" charset="2"/>
                        <a:buChar char="q"/>
                      </a:pPr>
                      <a:r>
                        <a:rPr lang="ru-RU" sz="1800" b="1" kern="1200" dirty="0" smtClean="0">
                          <a:solidFill>
                            <a:srgbClr val="2C395E"/>
                          </a:solidFill>
                          <a:effectLst/>
                          <a:latin typeface="Calibri" panose="020F0502020204030204" pitchFamily="34" charset="0"/>
                          <a:ea typeface="+mn-ea"/>
                          <a:cs typeface="Calibri" panose="020F0502020204030204" pitchFamily="34" charset="0"/>
                        </a:rPr>
                        <a:t>ПОВЫШЕНА КВАЛИФИКАЦИЯ ПЕДАГОГИЧЕСКИХ РАБОТНИКОВ ЕСТЕСТВЕННО-НАУЧНОГО ПРОФИЛЯ </a:t>
                      </a:r>
                      <a:endParaRPr lang="ru-RU" sz="1800" b="1" dirty="0">
                        <a:solidFill>
                          <a:srgbClr val="2C395E"/>
                        </a:solidFill>
                        <a:effectLst/>
                        <a:latin typeface="Calibri" panose="020F0502020204030204" pitchFamily="34" charset="0"/>
                        <a:cs typeface="Calibri" panose="020F0502020204030204" pitchFamily="34" charset="0"/>
                      </a:endParaRPr>
                    </a:p>
                  </a:txBody>
                  <a:tcPr marL="17780" marR="17780" marT="0" marB="0"/>
                </a:tc>
                <a:extLst>
                  <a:ext uri="{0D108BD9-81ED-4DB2-BD59-A6C34878D82A}">
                    <a16:rowId xmlns:a16="http://schemas.microsoft.com/office/drawing/2014/main" xmlns="" val="10001"/>
                  </a:ext>
                </a:extLst>
              </a:tr>
              <a:tr h="0">
                <a:tc>
                  <a:txBody>
                    <a:bodyPr/>
                    <a:lstStyle/>
                    <a:p>
                      <a:pPr marL="285750" marR="0" lvl="0" indent="-285750" algn="l" defTabSz="914400" rtl="0" eaLnBrk="1" fontAlgn="auto" latinLnBrk="0" hangingPunct="1">
                        <a:lnSpc>
                          <a:spcPct val="100000"/>
                        </a:lnSpc>
                        <a:spcBef>
                          <a:spcPts val="0"/>
                        </a:spcBef>
                        <a:spcAft>
                          <a:spcPts val="0"/>
                        </a:spcAft>
                        <a:buClr>
                          <a:srgbClr val="2C395E"/>
                        </a:buClr>
                        <a:buSzTx/>
                        <a:buFont typeface="Wingdings" panose="05000000000000000000" pitchFamily="2" charset="2"/>
                        <a:buChar char="q"/>
                        <a:tabLst/>
                        <a:defRPr/>
                      </a:pPr>
                      <a:r>
                        <a:rPr lang="ru-RU" sz="1800" b="1" dirty="0" smtClean="0">
                          <a:solidFill>
                            <a:srgbClr val="2C395E"/>
                          </a:solidFill>
                          <a:effectLst/>
                          <a:latin typeface="Calibri" panose="020F0502020204030204" pitchFamily="34" charset="0"/>
                          <a:cs typeface="Calibri" panose="020F0502020204030204" pitchFamily="34" charset="0"/>
                        </a:rPr>
                        <a:t>ПОСТРОЕНЫ ШКОЛЫ ДЛЯ ОДАРЕННЫХ ДЕТЕЙ – БУДУЩИХ ЛИДЕРОВ-УЧЕНЫХ ДЛЯ ТЕХНОЛОГИЧЕСКОГО ПРЕВОСХОДСТВА РОССИИ</a:t>
                      </a:r>
                    </a:p>
                  </a:txBody>
                  <a:tcPr marL="17780" marR="17780" marT="0" marB="0"/>
                </a:tc>
                <a:extLst>
                  <a:ext uri="{0D108BD9-81ED-4DB2-BD59-A6C34878D82A}">
                    <a16:rowId xmlns:a16="http://schemas.microsoft.com/office/drawing/2014/main" xmlns="" val="10002"/>
                  </a:ext>
                </a:extLst>
              </a:tr>
              <a:tr h="0">
                <a:tc>
                  <a:txBody>
                    <a:bodyPr/>
                    <a:lstStyle/>
                    <a:p>
                      <a:pPr marL="285750" indent="-285750">
                        <a:buClr>
                          <a:srgbClr val="2C395E"/>
                        </a:buClr>
                        <a:buFont typeface="Wingdings" panose="05000000000000000000" pitchFamily="2" charset="2"/>
                        <a:buChar char="q"/>
                      </a:pPr>
                      <a:r>
                        <a:rPr lang="ru-RU" sz="1800" b="1" kern="1200" dirty="0" smtClean="0">
                          <a:solidFill>
                            <a:srgbClr val="2C395E"/>
                          </a:solidFill>
                          <a:effectLst/>
                          <a:latin typeface="Calibri" panose="020F0502020204030204" pitchFamily="34" charset="0"/>
                          <a:ea typeface="+mn-ea"/>
                          <a:cs typeface="Calibri" panose="020F0502020204030204" pitchFamily="34" charset="0"/>
                        </a:rPr>
                        <a:t>В ЦЕЛЯХ ПОВЫШЕНИЯ УРОВНЯ ЕСТЕСТВЕННО-НАУЧНОЙ И МАТЕМАТИЧЕСКОЙ ГРАМОТНОСТИ И ОБЕСПЕЧЕНИЯ ВКЛАДА РОССИЙСКОЙ ШКОЛЫ В ФОРМИРОВАНИЕ ТЕХНОЛОГИЧЕСКОГО СУВЕРЕНИТЕТА СТРАНЫ РАЗРАБОТАНЫ (ДОРАБОТАНЫ) ОРГАНИЗАЦИЕЙ, ПОДВЕДОМСТВЕННОЙ МИНПРОСВЕЩЕНИЯ РОССИИ, И РЕАЛИЗОВАНЫ ДОПОЛНИТЕЛЬНЫЕ ПРОФЕССИОНАЛЬНЫЕ ПРОГРАММЫ ПОВЫШЕНИЯ КВАЛИФИКАЦИИ (ДПП ПК), НАПРАВЛЕННЫЕ НА ФОРМИРОВАНИЕ ПРОФЕССИОНАЛЬНЫХ КОМПЕТЕНЦИЙ УЧИТЕЛЕЙ МАТЕМАТИКИ, ИНФОРМАТИКИ, ФИЗИКИ, ХИМИИ, БИОЛОГИИ ПРЕДПРОФИЛЬНЫХ И ПРОФИЛЬНЫХ КЛАССОВ В ОБЛАСТИ ПРОФОРИЕНТАЦИИ ОБУЧАЮЩИХСЯ </a:t>
                      </a:r>
                      <a:endParaRPr lang="ru-RU" sz="1800" b="1" dirty="0">
                        <a:solidFill>
                          <a:srgbClr val="2C395E"/>
                        </a:solidFill>
                        <a:latin typeface="Calibri" panose="020F0502020204030204" pitchFamily="34" charset="0"/>
                        <a:cs typeface="Calibri" panose="020F0502020204030204" pitchFamily="34" charset="0"/>
                      </a:endParaRPr>
                    </a:p>
                  </a:txBody>
                  <a:tcPr marL="17780" marR="177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008740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9163</TotalTime>
  <Words>1651</Words>
  <Application>Microsoft Office PowerPoint</Application>
  <PresentationFormat>Произвольный</PresentationFormat>
  <Paragraphs>201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Исполнительная</vt:lpstr>
      <vt:lpstr>Презентация PowerPoint</vt:lpstr>
      <vt:lpstr>НАЦИОНАЛЬНЫЕ ПРОЕКТЫ (2025-2030)</vt:lpstr>
      <vt:lpstr>Презентация PowerPoint</vt:lpstr>
      <vt:lpstr>Презентация PowerPoint</vt:lpstr>
      <vt:lpstr>Презентация PowerPoint</vt:lpstr>
      <vt:lpstr>Презентация PowerPoint</vt:lpstr>
      <vt:lpstr>НАЦИОНАЛЬНЫЙ ПРОЕКТ «МОЛОДЕЖЬ И ДЕТИ». СТРУКТУРА</vt:lpstr>
      <vt:lpstr>ПОКАЗАТЕЛИ НАЦИОНАЛЬНОГО ПРОЕКТА «МОЛОДЁЖЬ И ДЕТИ»</vt:lpstr>
      <vt:lpstr>     ФЕДЕРАЛЬНЫЙ ПРОЕКТ «ВЕДУЩИЕ ШКОЛЫ» ЦЕЛЬ: ПОДГОТОВЛЕНЫ БУДУЩИЕ ЛИДЕРЫ НАУКИ И ЭКОНОМИКИ  В КАЖДОМ ФЕДЕРАЛЬНОМ ОКРУГЕ РОССИИ </vt:lpstr>
      <vt:lpstr>ФЕДЕРАЛЬНЫЙ ПРОЕКТ «ВСЕ ЛУЧШЕЕ ДЕТЯМ»  ЦЕЛЬ: СОЗДАНА СОВРЕМЕННАЯ ОБРАЗОВАТЕЛЬНАЯ СРЕДА</vt:lpstr>
      <vt:lpstr>ФЕДЕРАЛЬНЫЙ ПРОЕКТ «МЫ ВМЕСТЕ»  ЦЕЛЬ:  ПРОДВИЖЕНИЕ ТРАДИЦИОННЫХ ДУХОВНО-НРАВСТВЕННЫХ ЦЕННОСТЕЙ СРЕДИ ДЕТЕЙ И МОЛОДЕЖИ </vt:lpstr>
      <vt:lpstr>ФЕДЕРАЛЬНЫЙ ПРОЕКТ «ПЕДАГОГИ И НАСТАВНИКИ»  ЦЕЛЬ: СОКРАЩЕНО КОЛИЧЕСТВО ВАКАНТНЫХ ДОЛЖНОСТЕЙ В ОБРАЗОВАТЕЛЬНЫХ ОРГАНИЗАЦИЯХ</vt:lpstr>
      <vt:lpstr>ФЕДЕРАЛЬНЫЙ ПРОЕКТ «РОССИЯ – СТРАНА ВОЗМОЖНОСТЕЙ»  ЦЕЛЬ :  СОЗДАТЬ РАВНЫЕ ВОЗМОЖНОСТИ ДЛЯ САМОРЕАЛИЗАЦИИ ДЕТЕЙ И МОЛОДЕЖИ ВО ВСЕХ СУБЪЕКТАХ РОССИИ</vt:lpstr>
      <vt:lpstr>Портрет выпускника 2040</vt:lpstr>
      <vt:lpstr>Портрет выпускника 2040</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Тренинг:   «Навыки конструктивного взаимодействия специалиста  в работе с замещающими семьями»</dc:title>
  <dc:creator>*</dc:creator>
  <cp:lastModifiedBy>Andree Topolnikov</cp:lastModifiedBy>
  <cp:revision>926</cp:revision>
  <cp:lastPrinted>2025-01-29T10:43:55Z</cp:lastPrinted>
  <dcterms:created xsi:type="dcterms:W3CDTF">2016-05-16T05:28:47Z</dcterms:created>
  <dcterms:modified xsi:type="dcterms:W3CDTF">2025-03-08T06:15:34Z</dcterms:modified>
</cp:coreProperties>
</file>